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8" r:id="rId3"/>
    <p:sldId id="285" r:id="rId4"/>
    <p:sldId id="257" r:id="rId5"/>
    <p:sldId id="269" r:id="rId6"/>
    <p:sldId id="286" r:id="rId7"/>
    <p:sldId id="289" r:id="rId8"/>
    <p:sldId id="270" r:id="rId9"/>
    <p:sldId id="287" r:id="rId10"/>
    <p:sldId id="288" r:id="rId11"/>
    <p:sldId id="259" r:id="rId12"/>
    <p:sldId id="292" r:id="rId13"/>
    <p:sldId id="293" r:id="rId14"/>
    <p:sldId id="294" r:id="rId15"/>
    <p:sldId id="268" r:id="rId16"/>
    <p:sldId id="273" r:id="rId17"/>
    <p:sldId id="278" r:id="rId18"/>
    <p:sldId id="260" r:id="rId19"/>
    <p:sldId id="272" r:id="rId20"/>
    <p:sldId id="261" r:id="rId21"/>
    <p:sldId id="271" r:id="rId22"/>
    <p:sldId id="279" r:id="rId23"/>
    <p:sldId id="280" r:id="rId24"/>
    <p:sldId id="282" r:id="rId25"/>
    <p:sldId id="281" r:id="rId26"/>
    <p:sldId id="283" r:id="rId27"/>
    <p:sldId id="262" r:id="rId28"/>
    <p:sldId id="266" r:id="rId29"/>
    <p:sldId id="263" r:id="rId30"/>
    <p:sldId id="276" r:id="rId31"/>
    <p:sldId id="295" r:id="rId32"/>
    <p:sldId id="296" r:id="rId33"/>
    <p:sldId id="297" r:id="rId34"/>
    <p:sldId id="267" r:id="rId35"/>
    <p:sldId id="274" r:id="rId36"/>
    <p:sldId id="284" r:id="rId37"/>
    <p:sldId id="299" r:id="rId38"/>
    <p:sldId id="275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195C"/>
    <a:srgbClr val="F2AA84"/>
    <a:srgbClr val="FFD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2" autoAdjust="0"/>
    <p:restoredTop sz="94660"/>
  </p:normalViewPr>
  <p:slideViewPr>
    <p:cSldViewPr snapToGrid="0">
      <p:cViewPr>
        <p:scale>
          <a:sx n="67" d="100"/>
          <a:sy n="67" d="100"/>
        </p:scale>
        <p:origin x="615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DD725-7A77-4992-8F7D-7B87530AABA5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1998D-4CDC-4F67-A4D9-956F1275C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723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DD725-7A77-4992-8F7D-7B87530AABA5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1998D-4CDC-4F67-A4D9-956F1275C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493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DD725-7A77-4992-8F7D-7B87530AABA5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1998D-4CDC-4F67-A4D9-956F1275C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7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DD725-7A77-4992-8F7D-7B87530AABA5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1998D-4CDC-4F67-A4D9-956F1275C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884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DD725-7A77-4992-8F7D-7B87530AABA5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1998D-4CDC-4F67-A4D9-956F1275C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83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DD725-7A77-4992-8F7D-7B87530AABA5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1998D-4CDC-4F67-A4D9-956F1275C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618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DD725-7A77-4992-8F7D-7B87530AABA5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1998D-4CDC-4F67-A4D9-956F1275C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132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DD725-7A77-4992-8F7D-7B87530AABA5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1998D-4CDC-4F67-A4D9-956F1275C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19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DD725-7A77-4992-8F7D-7B87530AABA5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1998D-4CDC-4F67-A4D9-956F1275C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613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DD725-7A77-4992-8F7D-7B87530AABA5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1998D-4CDC-4F67-A4D9-956F1275C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079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DD725-7A77-4992-8F7D-7B87530AABA5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1998D-4CDC-4F67-A4D9-956F1275C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101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E55DD725-7A77-4992-8F7D-7B87530AABA5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70A1998D-4CDC-4F67-A4D9-956F1275C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3677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oNgyUAEv0Q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ieeexplore.ieee.org/document/10752360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D99136-FD99-015C-0CC2-D577877FD648}"/>
              </a:ext>
            </a:extLst>
          </p:cNvPr>
          <p:cNvSpPr/>
          <p:nvPr/>
        </p:nvSpPr>
        <p:spPr>
          <a:xfrm>
            <a:off x="-1" y="1"/>
            <a:ext cx="12192001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3B85FF-1EE8-8ECB-8D83-695EF13EA1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976" r="-1" b="11622"/>
          <a:stretch>
            <a:fillRect/>
          </a:stretch>
        </p:blipFill>
        <p:spPr>
          <a:xfrm>
            <a:off x="44016" y="7150"/>
            <a:ext cx="12188930" cy="6857990"/>
          </a:xfrm>
          <a:prstGeom prst="rect">
            <a:avLst/>
          </a:prstGeom>
        </p:spPr>
      </p:pic>
      <p:pic>
        <p:nvPicPr>
          <p:cNvPr id="6" name="Picture 5" descr="Doom Logo, symbol, meaning, history, PNG, brand">
            <a:extLst>
              <a:ext uri="{FF2B5EF4-FFF2-40B4-BE49-F238E27FC236}">
                <a16:creationId xmlns:a16="http://schemas.microsoft.com/office/drawing/2014/main" id="{E9BDAFB2-8EDB-3C1F-7D94-3579D8E80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552" y="3440249"/>
            <a:ext cx="4503002" cy="25329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E02BF5-36CA-D482-444F-621D272EB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8576" y="472280"/>
            <a:ext cx="12188929" cy="3063240"/>
          </a:xfrm>
        </p:spPr>
        <p:txBody>
          <a:bodyPr>
            <a:normAutofit/>
          </a:bodyPr>
          <a:lstStyle/>
          <a:p>
            <a:endParaRPr lang="en-GB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2238F-5F51-0DCD-3D6D-9E4AA915B4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259" y="6249650"/>
            <a:ext cx="9144000" cy="1536192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Adrian de Wynter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82431A-5341-80AF-80CB-DAB4E9239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433" y="2552886"/>
            <a:ext cx="10953750" cy="65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27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51EBA-5A3C-AA53-163E-A6B885D10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15EE622-E498-C5EA-65BC-60F799CB1F7E}"/>
              </a:ext>
            </a:extLst>
          </p:cNvPr>
          <p:cNvSpPr/>
          <p:nvPr/>
        </p:nvSpPr>
        <p:spPr>
          <a:xfrm>
            <a:off x="607217" y="414332"/>
            <a:ext cx="10472737" cy="1185863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912D83-B603-F6D5-6BC2-D6C9BDB5E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why DOOM?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1F6D1-CD5C-5FB5-B5EC-88ABE4133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5194" y="2262711"/>
            <a:ext cx="4088606" cy="3621356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 Porsche 911</a:t>
            </a:r>
          </a:p>
        </p:txBody>
      </p:sp>
      <p:pic>
        <p:nvPicPr>
          <p:cNvPr id="10" name="Picture 9" descr="The image shows a person driving a Porsche, holding a remote control, and an orange cat sitting on their lap.&#10;&#10;AI-generated content may be incorrect.">
            <a:extLst>
              <a:ext uri="{FF2B5EF4-FFF2-40B4-BE49-F238E27FC236}">
                <a16:creationId xmlns:a16="http://schemas.microsoft.com/office/drawing/2014/main" id="{B8441E02-3F54-B50D-F334-3799EE9A3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73" y="2200799"/>
            <a:ext cx="6049644" cy="362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11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BFAD37-3911-75E2-8F2A-83A55A42B5F8}"/>
              </a:ext>
            </a:extLst>
          </p:cNvPr>
          <p:cNvSpPr/>
          <p:nvPr/>
        </p:nvSpPr>
        <p:spPr>
          <a:xfrm>
            <a:off x="607217" y="414332"/>
            <a:ext cx="10472737" cy="1185863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CB735-50ED-4980-0EA1-D964A80F1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TL;DR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9DBF9-8CB4-650D-D20D-BBF8E9D0A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8555"/>
            <a:ext cx="10515600" cy="435133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ea typeface="+mn-lt"/>
                <a:cs typeface="+mn-lt"/>
              </a:rPr>
              <a:t>LLMs (here GPT-4, GPT-5, and/or Phi-4) </a:t>
            </a:r>
            <a:r>
              <a:rPr lang="en-GB" b="1" u="sng" dirty="0">
                <a:solidFill>
                  <a:schemeClr val="accent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cannot really run Doom by themselves.</a:t>
            </a:r>
            <a:endParaRPr lang="en-GB" b="1" u="sng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GB" dirty="0">
                <a:ea typeface="+mn-lt"/>
                <a:cs typeface="+mn-lt"/>
              </a:rPr>
              <a:t>Current LLMs are strictly limited by their input size.</a:t>
            </a:r>
            <a:endParaRPr lang="en-GB" dirty="0"/>
          </a:p>
          <a:p>
            <a:pPr marL="0" indent="0">
              <a:buNone/>
            </a:pPr>
            <a:endParaRPr lang="en-GB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b="1" u="sng" dirty="0">
                <a:solidFill>
                  <a:schemeClr val="accent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They can play DOOM</a:t>
            </a:r>
            <a:r>
              <a:rPr lang="en-GB" dirty="0">
                <a:ea typeface="+mn-lt"/>
                <a:cs typeface="+mn-lt"/>
              </a:rPr>
              <a:t>, though: </a:t>
            </a:r>
          </a:p>
          <a:p>
            <a:r>
              <a:rPr lang="en-GB" dirty="0">
                <a:ea typeface="+mn-lt"/>
                <a:cs typeface="+mn-lt"/>
              </a:rPr>
              <a:t>They act as proxies for the engine, and thus also play it to various degrees.</a:t>
            </a:r>
          </a:p>
          <a:p>
            <a:r>
              <a:rPr lang="en-GB" dirty="0">
                <a:ea typeface="+mn-lt"/>
                <a:cs typeface="+mn-lt"/>
              </a:rPr>
              <a:t>Sometimes the best approach is a (complex) agentic workflow.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But </a:t>
            </a:r>
            <a:r>
              <a:rPr lang="en-GB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they do not reason nor plan well</a:t>
            </a:r>
            <a:r>
              <a:rPr lang="en-GB" dirty="0"/>
              <a:t>:</a:t>
            </a:r>
          </a:p>
          <a:p>
            <a:r>
              <a:rPr lang="en-GB" dirty="0">
                <a:ea typeface="+mn-lt"/>
                <a:cs typeface="+mn-lt"/>
              </a:rPr>
              <a:t>They (still) lack object permanence.</a:t>
            </a:r>
            <a:endParaRPr lang="en-GB" dirty="0"/>
          </a:p>
          <a:p>
            <a:r>
              <a:rPr lang="en-GB" dirty="0">
                <a:ea typeface="+mn-lt"/>
                <a:cs typeface="+mn-lt"/>
              </a:rPr>
              <a:t>Their spatial orientation / planning is also quite lacklustre.</a:t>
            </a:r>
          </a:p>
          <a:p>
            <a:r>
              <a:rPr lang="en-GB" dirty="0">
                <a:ea typeface="+mn-lt"/>
                <a:cs typeface="+mn-lt"/>
              </a:rPr>
              <a:t>They run out of bullets a lot.</a:t>
            </a:r>
          </a:p>
        </p:txBody>
      </p:sp>
    </p:spTree>
    <p:extLst>
      <p:ext uri="{BB962C8B-B14F-4D97-AF65-F5344CB8AC3E}">
        <p14:creationId xmlns:p14="http://schemas.microsoft.com/office/powerpoint/2010/main" val="3049261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24A0C-3D39-E72B-B116-07299262F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370450B-45F6-AE99-0EA9-1F981EA0ABF7}"/>
              </a:ext>
            </a:extLst>
          </p:cNvPr>
          <p:cNvSpPr/>
          <p:nvPr/>
        </p:nvSpPr>
        <p:spPr>
          <a:xfrm>
            <a:off x="607217" y="421476"/>
            <a:ext cx="10472737" cy="1185863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14B187-2B89-8433-A3FE-9B32DD0D2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TL;DR (more)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E91A2-24E2-A552-2639-7EB56041F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Reasoning</a:t>
            </a:r>
            <a:r>
              <a:rPr lang="en-GB" sz="2400" dirty="0"/>
              <a:t> as interpreted </a:t>
            </a:r>
            <a:r>
              <a:rPr lang="en-GB" sz="24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via natural language</a:t>
            </a:r>
            <a:r>
              <a:rPr lang="en-GB" sz="2400" dirty="0"/>
              <a:t> in LLMs </a:t>
            </a:r>
            <a:r>
              <a:rPr lang="en-GB" sz="24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is not a reliable bar</a:t>
            </a:r>
            <a:r>
              <a:rPr lang="en-GB" sz="2400" dirty="0"/>
              <a:t> to evaluate their ‘thought’ process.</a:t>
            </a:r>
          </a:p>
          <a:p>
            <a:r>
              <a:rPr lang="en-GB" sz="2400" dirty="0"/>
              <a:t>Explanations were typically hallucinated.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The main takeaways of the paper have nothing to do with LLMs being good or bad at the game, imo: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Videogames are excellent testing grounds for VLMs</a:t>
            </a:r>
          </a:p>
          <a:p>
            <a:r>
              <a:rPr lang="en-GB" sz="2400" dirty="0">
                <a:solidFill>
                  <a:schemeClr val="bg1"/>
                </a:solidFill>
              </a:rPr>
              <a:t>They are great dynamic and reactive environments to test reasoning and generalisation.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There is something happening here (in the models).</a:t>
            </a:r>
          </a:p>
          <a:p>
            <a:r>
              <a:rPr lang="en-GB" sz="2400" dirty="0">
                <a:solidFill>
                  <a:schemeClr val="bg1"/>
                </a:solidFill>
              </a:rPr>
              <a:t>The LLMs </a:t>
            </a:r>
            <a:r>
              <a:rPr lang="en-GB" sz="2400" b="1" dirty="0">
                <a:solidFill>
                  <a:schemeClr val="bg1"/>
                </a:solidFill>
              </a:rPr>
              <a:t>could</a:t>
            </a:r>
            <a:r>
              <a:rPr lang="en-GB" sz="2400" dirty="0">
                <a:solidFill>
                  <a:schemeClr val="bg1"/>
                </a:solidFill>
              </a:rPr>
              <a:t> react to their environment as instructed.</a:t>
            </a:r>
          </a:p>
        </p:txBody>
      </p:sp>
    </p:spTree>
    <p:extLst>
      <p:ext uri="{BB962C8B-B14F-4D97-AF65-F5344CB8AC3E}">
        <p14:creationId xmlns:p14="http://schemas.microsoft.com/office/powerpoint/2010/main" val="1215637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830B1-4C6C-278A-98D8-F74DE6A5D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BB6FC9-045D-AD42-FB66-273F7117D308}"/>
              </a:ext>
            </a:extLst>
          </p:cNvPr>
          <p:cNvSpPr/>
          <p:nvPr/>
        </p:nvSpPr>
        <p:spPr>
          <a:xfrm>
            <a:off x="607217" y="421476"/>
            <a:ext cx="10472737" cy="1185863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B714D5-2B0F-2B9D-1643-6320A51B4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TL;DR (more)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7E00F7-D62B-56B4-ECDC-9E028CD5CB1D}"/>
              </a:ext>
            </a:extLst>
          </p:cNvPr>
          <p:cNvSpPr/>
          <p:nvPr/>
        </p:nvSpPr>
        <p:spPr>
          <a:xfrm>
            <a:off x="831056" y="2993231"/>
            <a:ext cx="10370344" cy="84296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83F3D-A4BD-EFD5-5EA1-7F0EC7815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Reasoning</a:t>
            </a:r>
            <a:r>
              <a:rPr lang="en-GB" sz="2400" dirty="0"/>
              <a:t> as interpreted </a:t>
            </a:r>
            <a:r>
              <a:rPr lang="en-GB" sz="24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via natural language</a:t>
            </a:r>
            <a:r>
              <a:rPr lang="en-GB" sz="2400" dirty="0"/>
              <a:t> in LLMs </a:t>
            </a:r>
            <a:r>
              <a:rPr lang="en-GB" sz="24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is not a reliable bar</a:t>
            </a:r>
            <a:r>
              <a:rPr lang="en-GB" sz="2400" dirty="0"/>
              <a:t> to evaluate their ‘thought’ process.</a:t>
            </a:r>
          </a:p>
          <a:p>
            <a:r>
              <a:rPr lang="en-GB" sz="2400" dirty="0"/>
              <a:t>Explanations were typically hallucinated.</a:t>
            </a:r>
          </a:p>
          <a:p>
            <a:pPr marL="0" indent="0">
              <a:buNone/>
            </a:pPr>
            <a:r>
              <a:rPr lang="en-GB" sz="2400" b="1" dirty="0">
                <a:solidFill>
                  <a:schemeClr val="bg1"/>
                </a:solidFill>
              </a:rPr>
              <a:t>The main takeaways of the paper have </a:t>
            </a:r>
            <a:r>
              <a:rPr lang="en-GB" sz="2400" b="1" i="1" dirty="0">
                <a:solidFill>
                  <a:schemeClr val="bg1"/>
                </a:solidFill>
              </a:rPr>
              <a:t>nothing to do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b="1" dirty="0">
                <a:solidFill>
                  <a:schemeClr val="bg1"/>
                </a:solidFill>
              </a:rPr>
              <a:t>with LLMs being good or bad at the game.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Videogames are excellent testing grounds for VLMs</a:t>
            </a:r>
          </a:p>
          <a:p>
            <a:r>
              <a:rPr lang="en-GB" sz="2400" dirty="0">
                <a:solidFill>
                  <a:schemeClr val="bg1"/>
                </a:solidFill>
              </a:rPr>
              <a:t>They are great dynamic and reactive environments to test reasoning and generalisation.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There is something happening here (in the models).</a:t>
            </a:r>
          </a:p>
          <a:p>
            <a:r>
              <a:rPr lang="en-GB" sz="2400" dirty="0">
                <a:solidFill>
                  <a:schemeClr val="bg1"/>
                </a:solidFill>
              </a:rPr>
              <a:t>The LLMs </a:t>
            </a:r>
            <a:r>
              <a:rPr lang="en-GB" sz="2400" b="1" dirty="0">
                <a:solidFill>
                  <a:schemeClr val="bg1"/>
                </a:solidFill>
              </a:rPr>
              <a:t>could</a:t>
            </a:r>
            <a:r>
              <a:rPr lang="en-GB" sz="2400" dirty="0">
                <a:solidFill>
                  <a:schemeClr val="bg1"/>
                </a:solidFill>
              </a:rPr>
              <a:t> react to their environment as instructed.</a:t>
            </a:r>
          </a:p>
        </p:txBody>
      </p:sp>
    </p:spTree>
    <p:extLst>
      <p:ext uri="{BB962C8B-B14F-4D97-AF65-F5344CB8AC3E}">
        <p14:creationId xmlns:p14="http://schemas.microsoft.com/office/powerpoint/2010/main" val="2485978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F9438-BD17-D9D0-E9ED-BA0CC2BEC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FEEFEE-DE36-3E96-9286-5286E3979578}"/>
              </a:ext>
            </a:extLst>
          </p:cNvPr>
          <p:cNvSpPr/>
          <p:nvPr/>
        </p:nvSpPr>
        <p:spPr>
          <a:xfrm>
            <a:off x="607217" y="421476"/>
            <a:ext cx="10472737" cy="1185863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6BA0BB-60D8-BF2E-48C8-F08161D82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TL;DR (more)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7694BA-C09E-4E6D-4010-A1B97CEAADE9}"/>
              </a:ext>
            </a:extLst>
          </p:cNvPr>
          <p:cNvSpPr/>
          <p:nvPr/>
        </p:nvSpPr>
        <p:spPr>
          <a:xfrm>
            <a:off x="831056" y="2993231"/>
            <a:ext cx="10370344" cy="84296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30143-944C-BCA9-717E-98524D9AD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Reasoning</a:t>
            </a:r>
            <a:r>
              <a:rPr lang="en-GB" sz="2400" dirty="0"/>
              <a:t> as interpreted </a:t>
            </a:r>
            <a:r>
              <a:rPr lang="en-GB" sz="24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via natural language</a:t>
            </a:r>
            <a:r>
              <a:rPr lang="en-GB" sz="2400" dirty="0"/>
              <a:t> in LLMs </a:t>
            </a:r>
            <a:r>
              <a:rPr lang="en-GB" sz="24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is not a reliable bar</a:t>
            </a:r>
            <a:r>
              <a:rPr lang="en-GB" sz="2400" dirty="0"/>
              <a:t> to evaluate their ‘thought’ process.</a:t>
            </a:r>
          </a:p>
          <a:p>
            <a:r>
              <a:rPr lang="en-GB" sz="2400" dirty="0"/>
              <a:t>Explanations were typically hallucinated.</a:t>
            </a:r>
          </a:p>
          <a:p>
            <a:pPr marL="0" indent="0">
              <a:buNone/>
            </a:pPr>
            <a:r>
              <a:rPr lang="en-GB" sz="2400" b="1" dirty="0">
                <a:solidFill>
                  <a:schemeClr val="bg1"/>
                </a:solidFill>
              </a:rPr>
              <a:t>The main takeaways of the paper have </a:t>
            </a:r>
            <a:r>
              <a:rPr lang="en-GB" sz="2400" b="1" i="1" dirty="0">
                <a:solidFill>
                  <a:schemeClr val="bg1"/>
                </a:solidFill>
              </a:rPr>
              <a:t>nothing to do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b="1" dirty="0">
                <a:solidFill>
                  <a:schemeClr val="bg1"/>
                </a:solidFill>
              </a:rPr>
              <a:t>with LLMs being good or bad at the game.</a:t>
            </a:r>
          </a:p>
          <a:p>
            <a:pPr marL="0" indent="0">
              <a:buNone/>
            </a:pPr>
            <a:r>
              <a:rPr lang="en-GB" sz="2400" dirty="0"/>
              <a:t>Videogames are </a:t>
            </a:r>
            <a:r>
              <a:rPr lang="en-GB" sz="2400" b="1" u="sng" dirty="0">
                <a:solidFill>
                  <a:srgbClr val="F2AA84"/>
                </a:solidFill>
              </a:rPr>
              <a:t>excellent testing grounds</a:t>
            </a:r>
            <a:r>
              <a:rPr lang="en-GB" sz="2400" dirty="0"/>
              <a:t> for VLMs</a:t>
            </a:r>
          </a:p>
          <a:p>
            <a:r>
              <a:rPr lang="en-GB" sz="2400" dirty="0"/>
              <a:t>They are great dynamic and reactive environments to test reasoning and generalisation.</a:t>
            </a:r>
          </a:p>
          <a:p>
            <a:pPr marL="0" indent="0">
              <a:buNone/>
            </a:pPr>
            <a:r>
              <a:rPr lang="en-GB" sz="2400" b="1" u="sng" dirty="0">
                <a:solidFill>
                  <a:srgbClr val="F2AA84"/>
                </a:solidFill>
              </a:rPr>
              <a:t>There is something happening here </a:t>
            </a:r>
            <a:r>
              <a:rPr lang="en-GB" sz="2400" dirty="0"/>
              <a:t>(in the models).</a:t>
            </a:r>
          </a:p>
          <a:p>
            <a:r>
              <a:rPr lang="en-GB" sz="2400" dirty="0"/>
              <a:t>The LLMs </a:t>
            </a:r>
            <a:r>
              <a:rPr lang="en-GB" sz="2400" b="1" dirty="0"/>
              <a:t>could</a:t>
            </a:r>
            <a:r>
              <a:rPr lang="en-GB" sz="2400" dirty="0"/>
              <a:t> react to their environment as instructed.</a:t>
            </a:r>
          </a:p>
        </p:txBody>
      </p:sp>
    </p:spTree>
    <p:extLst>
      <p:ext uri="{BB962C8B-B14F-4D97-AF65-F5344CB8AC3E}">
        <p14:creationId xmlns:p14="http://schemas.microsoft.com/office/powerpoint/2010/main" val="398759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B2060-401D-CA00-C375-E0F2418F0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GPT-4 Run </a:t>
            </a:r>
            <a:r>
              <a:rPr lang="en-GB" dirty="0">
                <a:solidFill>
                  <a:srgbClr val="0419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DOOM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80ADF-05D5-BE90-A03E-142BB840C1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GB" i="1" dirty="0"/>
          </a:p>
        </p:txBody>
      </p:sp>
      <p:pic>
        <p:nvPicPr>
          <p:cNvPr id="5" name="Picture 4" descr="Doom Logo, symbol, meaning, history, PNG, brand">
            <a:extLst>
              <a:ext uri="{FF2B5EF4-FFF2-40B4-BE49-F238E27FC236}">
                <a16:creationId xmlns:a16="http://schemas.microsoft.com/office/drawing/2014/main" id="{F0633D97-CA3A-C04C-1679-801829340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681" y="3514728"/>
            <a:ext cx="2383724" cy="134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95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08D70-7B73-9F01-EF60-0AD7297AB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93FE1-04A8-939E-F6E4-6C50234D1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30503-8634-EB4F-35ED-E985DF7387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425721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A8B4F-B667-9BCF-33F4-3DEB8C02F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47ACD-A32E-8A0C-16A6-BCBFF8AE5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90411-6E22-E8C6-B22C-DBDC0E6C95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i="1" dirty="0"/>
              <a:t>Thank you for your attention. 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983978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90F68D6-9B5E-34C4-B080-AEF9D430A54F}"/>
              </a:ext>
            </a:extLst>
          </p:cNvPr>
          <p:cNvSpPr/>
          <p:nvPr/>
        </p:nvSpPr>
        <p:spPr>
          <a:xfrm>
            <a:off x="607217" y="414332"/>
            <a:ext cx="10472737" cy="1185863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5999C9-3A13-23EA-36F5-19B17A03B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GPT-4 Run DOOM?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496BA-F6E4-683B-040A-CA5DC0476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400" i="1" dirty="0">
                <a:ea typeface="+mn-lt"/>
                <a:cs typeface="+mn-lt"/>
              </a:rPr>
              <a:t>Agentic workflows / tools do not count (e.g., creating a Doom port for ChatGPT). We are talking about running in the frozen weights, not calling the existing source code. </a:t>
            </a:r>
            <a:endParaRPr lang="en-GB" sz="24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sz="2400" dirty="0">
                <a:ea typeface="+mn-lt"/>
                <a:cs typeface="+mn-lt"/>
              </a:rPr>
              <a:t>With that constraint, no </a:t>
            </a:r>
            <a:r>
              <a:rPr lang="en-GB" sz="2400" b="1" u="sng" dirty="0">
                <a:solidFill>
                  <a:srgbClr val="F2AA84"/>
                </a:solidFill>
                <a:ea typeface="+mn-lt"/>
                <a:cs typeface="+mn-lt"/>
              </a:rPr>
              <a:t>current LLM can really run Doom by itself</a:t>
            </a:r>
            <a:r>
              <a:rPr lang="en-GB" sz="2400" dirty="0">
                <a:ea typeface="+mn-lt"/>
                <a:cs typeface="+mn-lt"/>
              </a:rPr>
              <a:t>. </a:t>
            </a:r>
          </a:p>
          <a:p>
            <a:r>
              <a:rPr lang="en-GB" sz="2400" dirty="0">
                <a:ea typeface="+mn-lt"/>
                <a:cs typeface="+mn-lt"/>
              </a:rPr>
              <a:t>It </a:t>
            </a:r>
            <a:r>
              <a:rPr lang="en-GB" sz="2400" b="1" u="sng" dirty="0">
                <a:solidFill>
                  <a:srgbClr val="F2AA84"/>
                </a:solidFill>
                <a:ea typeface="+mn-lt"/>
                <a:cs typeface="+mn-lt"/>
              </a:rPr>
              <a:t>needs sufficient memory </a:t>
            </a:r>
            <a:r>
              <a:rPr lang="en-GB" sz="2400" dirty="0">
                <a:ea typeface="+mn-lt"/>
                <a:cs typeface="+mn-lt"/>
              </a:rPr>
              <a:t>to keep track of the states and render stuff:</a:t>
            </a:r>
            <a:endParaRPr lang="en-GB" sz="2400" dirty="0"/>
          </a:p>
          <a:p>
            <a:pPr lvl="1"/>
            <a:r>
              <a:rPr lang="en-GB" sz="1800" dirty="0">
                <a:ea typeface="+mn-lt"/>
                <a:cs typeface="+mn-lt"/>
              </a:rPr>
              <a:t>A 40x72 display (smallest I could find) is 2880 bits. It’s not bad, but well-beyond GPT-4’s capabilities. </a:t>
            </a:r>
          </a:p>
          <a:p>
            <a:pPr lvl="1"/>
            <a:r>
              <a:rPr lang="en-GB" sz="1800" dirty="0">
                <a:ea typeface="+mn-lt"/>
                <a:cs typeface="+mn-lt"/>
              </a:rPr>
              <a:t>After all, it was trained for natural language, not... ASCII. </a:t>
            </a:r>
            <a:endParaRPr lang="en-GB" sz="1800" dirty="0"/>
          </a:p>
          <a:p>
            <a:r>
              <a:rPr lang="en-GB" sz="2400" dirty="0">
                <a:ea typeface="+mn-lt"/>
                <a:cs typeface="+mn-lt"/>
              </a:rPr>
              <a:t>Then there’s the issue of hallucinations.</a:t>
            </a:r>
            <a:endParaRPr lang="en-GB" sz="1800" dirty="0"/>
          </a:p>
          <a:p>
            <a:pPr>
              <a:buFont typeface="Arial"/>
            </a:pPr>
            <a:r>
              <a:rPr lang="en-GB" sz="2400" dirty="0">
                <a:ea typeface="+mn-lt"/>
                <a:cs typeface="+mn-lt"/>
              </a:rPr>
              <a:t>Running a videogame is in PSPACE:</a:t>
            </a:r>
          </a:p>
          <a:p>
            <a:pPr lvl="1">
              <a:buFont typeface="Arial"/>
            </a:pPr>
            <a:r>
              <a:rPr lang="en-GB" sz="1800" dirty="0">
                <a:ea typeface="+mn-lt"/>
                <a:cs typeface="+mn-lt"/>
              </a:rPr>
              <a:t>You have the source which encodes the full world and states.</a:t>
            </a:r>
          </a:p>
          <a:p>
            <a:pPr lvl="1">
              <a:buFont typeface="Arial"/>
            </a:pPr>
            <a:r>
              <a:rPr lang="en-GB" sz="1800" dirty="0">
                <a:ea typeface="+mn-lt"/>
                <a:cs typeface="+mn-lt"/>
              </a:rPr>
              <a:t>It’s quite large for an LLM. </a:t>
            </a:r>
          </a:p>
        </p:txBody>
      </p:sp>
    </p:spTree>
    <p:extLst>
      <p:ext uri="{BB962C8B-B14F-4D97-AF65-F5344CB8AC3E}">
        <p14:creationId xmlns:p14="http://schemas.microsoft.com/office/powerpoint/2010/main" val="442370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59EA5-37A4-9ED4-7550-7041BED55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4776C-85AB-D98C-2628-9E26FFCEB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GPT-4 </a:t>
            </a:r>
            <a:r>
              <a:rPr lang="en-GB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>
                <a:solidFill>
                  <a:srgbClr val="0419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DOOM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C65F5-50BB-0E07-F0D3-C8BDC316FF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i="1" dirty="0"/>
              <a:t>Yes!</a:t>
            </a:r>
          </a:p>
        </p:txBody>
      </p:sp>
      <p:pic>
        <p:nvPicPr>
          <p:cNvPr id="7" name="Picture 6" descr="Doom Logo, symbol, meaning, history, PNG, brand">
            <a:extLst>
              <a:ext uri="{FF2B5EF4-FFF2-40B4-BE49-F238E27FC236}">
                <a16:creationId xmlns:a16="http://schemas.microsoft.com/office/drawing/2014/main" id="{65E57128-C1E4-579F-1CC6-44D6069B4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143" y="3543304"/>
            <a:ext cx="2457389" cy="138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04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2D03B-52F5-7437-3FE6-1A00FC2AD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58AAE7-1CB9-9FFD-78D1-85B108329747}"/>
              </a:ext>
            </a:extLst>
          </p:cNvPr>
          <p:cNvSpPr/>
          <p:nvPr/>
        </p:nvSpPr>
        <p:spPr>
          <a:xfrm>
            <a:off x="-1" y="1"/>
            <a:ext cx="12192001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38A3A-8FF4-88D9-2AAE-553081F556B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976" r="-1" b="11622"/>
          <a:stretch>
            <a:fillRect/>
          </a:stretch>
        </p:blipFill>
        <p:spPr>
          <a:xfrm>
            <a:off x="44016" y="7150"/>
            <a:ext cx="12188930" cy="6857990"/>
          </a:xfrm>
          <a:prstGeom prst="rect">
            <a:avLst/>
          </a:prstGeom>
        </p:spPr>
      </p:pic>
      <p:pic>
        <p:nvPicPr>
          <p:cNvPr id="6" name="Picture 5" descr="Doom Logo, symbol, meaning, history, PNG, brand">
            <a:extLst>
              <a:ext uri="{FF2B5EF4-FFF2-40B4-BE49-F238E27FC236}">
                <a16:creationId xmlns:a16="http://schemas.microsoft.com/office/drawing/2014/main" id="{D9446A0A-2F46-7D59-020A-D6CB040E1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552" y="3440249"/>
            <a:ext cx="4503002" cy="25329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2DA541-F6EF-4822-4ED9-A03965116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8576" y="472280"/>
            <a:ext cx="12188929" cy="3063240"/>
          </a:xfrm>
        </p:spPr>
        <p:txBody>
          <a:bodyPr>
            <a:normAutofit/>
          </a:bodyPr>
          <a:lstStyle/>
          <a:p>
            <a:r>
              <a:rPr lang="en-GB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GPT-4 (and 5!) Run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4D08F4-AA60-CADE-AFDF-2DA796DF2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259" y="6249650"/>
            <a:ext cx="9144000" cy="1536192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Adrian de Wynter</a:t>
            </a:r>
          </a:p>
        </p:txBody>
      </p:sp>
    </p:spTree>
    <p:extLst>
      <p:ext uri="{BB962C8B-B14F-4D97-AF65-F5344CB8AC3E}">
        <p14:creationId xmlns:p14="http://schemas.microsoft.com/office/powerpoint/2010/main" val="363188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57749C-F3C1-1E96-BCDA-6E449A906D94}"/>
              </a:ext>
            </a:extLst>
          </p:cNvPr>
          <p:cNvSpPr/>
          <p:nvPr/>
        </p:nvSpPr>
        <p:spPr>
          <a:xfrm>
            <a:off x="607217" y="414332"/>
            <a:ext cx="10472737" cy="1185863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2D1E4B-810E-F0B1-D780-928034E9B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GPT-4 Play DOOM?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2325B-E5FF-E5C6-C857-51EFF7821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2" y="1697945"/>
            <a:ext cx="5352678" cy="47039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000" b="1" u="sng" dirty="0">
                <a:solidFill>
                  <a:srgbClr val="F2AA84"/>
                </a:solidFill>
                <a:ea typeface="+mn-lt"/>
                <a:cs typeface="+mn-lt"/>
              </a:rPr>
              <a:t>It does it to a passable degree</a:t>
            </a:r>
            <a:r>
              <a:rPr lang="en-GB" sz="2000" dirty="0">
                <a:ea typeface="+mn-lt"/>
                <a:cs typeface="+mn-lt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000" dirty="0">
                <a:ea typeface="+mn-lt"/>
                <a:cs typeface="+mn-lt"/>
              </a:rPr>
              <a:t>We just need a proxy for the engine (right) and a few strategies.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000" b="1" dirty="0">
                <a:ea typeface="+mn-lt"/>
                <a:cs typeface="+mn-lt"/>
              </a:rPr>
              <a:t>Strategy I </a:t>
            </a:r>
            <a:r>
              <a:rPr lang="en-GB" sz="2000" dirty="0">
                <a:ea typeface="+mn-lt"/>
                <a:cs typeface="+mn-lt"/>
              </a:rPr>
              <a:t>(‘agentic workflow’):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000" dirty="0">
                <a:ea typeface="+mn-lt"/>
                <a:cs typeface="+mn-lt"/>
              </a:rPr>
              <a:t>A vision-agent </a:t>
            </a:r>
            <a:r>
              <a:rPr lang="en-GB" sz="2000" b="1" dirty="0">
                <a:ea typeface="+mn-lt"/>
                <a:cs typeface="+mn-lt"/>
              </a:rPr>
              <a:t>workflow</a:t>
            </a:r>
            <a:r>
              <a:rPr lang="en-GB" sz="2000" dirty="0">
                <a:ea typeface="+mn-lt"/>
                <a:cs typeface="+mn-lt"/>
              </a:rPr>
              <a:t> plus:</a:t>
            </a:r>
          </a:p>
          <a:p>
            <a:pPr>
              <a:lnSpc>
                <a:spcPct val="120000"/>
              </a:lnSpc>
            </a:pPr>
            <a:r>
              <a:rPr lang="en-GB" sz="2000" dirty="0">
                <a:ea typeface="+mn-lt"/>
                <a:cs typeface="+mn-lt"/>
              </a:rPr>
              <a:t>A planner, and optionally</a:t>
            </a:r>
          </a:p>
          <a:p>
            <a:pPr>
              <a:lnSpc>
                <a:spcPct val="120000"/>
              </a:lnSpc>
            </a:pPr>
            <a:r>
              <a:rPr lang="en-GB" sz="2000" dirty="0">
                <a:ea typeface="+mn-lt"/>
                <a:cs typeface="+mn-lt"/>
              </a:rPr>
              <a:t>K-Level experts (like time travel)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000" b="1" dirty="0">
                <a:ea typeface="+mn-lt"/>
                <a:cs typeface="+mn-lt"/>
              </a:rPr>
              <a:t>Strategy II </a:t>
            </a:r>
            <a:r>
              <a:rPr lang="en-GB" sz="2000" dirty="0">
                <a:ea typeface="+mn-lt"/>
                <a:cs typeface="+mn-lt"/>
              </a:rPr>
              <a:t>(‘I can’t believe that worked’):</a:t>
            </a:r>
          </a:p>
          <a:p>
            <a:pPr>
              <a:lnSpc>
                <a:spcPct val="120000"/>
              </a:lnSpc>
            </a:pPr>
            <a:r>
              <a:rPr lang="en-GB" sz="2000" b="1" dirty="0">
                <a:ea typeface="+mn-lt"/>
                <a:cs typeface="+mn-lt"/>
              </a:rPr>
              <a:t>Same LLM</a:t>
            </a:r>
            <a:r>
              <a:rPr lang="en-GB" sz="2000" dirty="0">
                <a:ea typeface="+mn-lt"/>
                <a:cs typeface="+mn-lt"/>
              </a:rPr>
              <a:t> reads and plays the game in one call (GPT-5 and Phi-4 only).</a:t>
            </a:r>
            <a:endParaRPr lang="en-GB" sz="2000" dirty="0"/>
          </a:p>
        </p:txBody>
      </p:sp>
      <p:pic>
        <p:nvPicPr>
          <p:cNvPr id="4" name="Picture 3" descr="Architecture of the system">
            <a:extLst>
              <a:ext uri="{FF2B5EF4-FFF2-40B4-BE49-F238E27FC236}">
                <a16:creationId xmlns:a16="http://schemas.microsoft.com/office/drawing/2014/main" id="{07846AD2-2251-ECA7-1A32-E44E09349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770" y="1690688"/>
            <a:ext cx="5666283" cy="42110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8EDAB-B40B-11E2-BB41-6D9B64E808EE}"/>
              </a:ext>
            </a:extLst>
          </p:cNvPr>
          <p:cNvSpPr txBox="1"/>
          <p:nvPr/>
        </p:nvSpPr>
        <p:spPr>
          <a:xfrm>
            <a:off x="6098082" y="5842000"/>
            <a:ext cx="5589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ea typeface="+mn-lt"/>
                <a:cs typeface="+mn-lt"/>
              </a:rPr>
              <a:t>The VLM interfaces with Doom via a Python binding, which sends it screenshots and gets NL descriptions.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040619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F11BD1-6B0C-F919-FFA5-1BA112919821}"/>
              </a:ext>
            </a:extLst>
          </p:cNvPr>
          <p:cNvSpPr/>
          <p:nvPr/>
        </p:nvSpPr>
        <p:spPr>
          <a:xfrm>
            <a:off x="607217" y="414332"/>
            <a:ext cx="10472737" cy="1185863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A7E9E-7FE9-35B5-5E7A-0944FDBF2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5ACB6F-4411-FF75-2E4E-D7DB633AA9C7}"/>
              </a:ext>
            </a:extLst>
          </p:cNvPr>
          <p:cNvSpPr/>
          <p:nvPr/>
        </p:nvSpPr>
        <p:spPr>
          <a:xfrm>
            <a:off x="752475" y="5440359"/>
            <a:ext cx="10370344" cy="84296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EF1E3-375D-1959-963B-F3FDE7D28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>
                <a:ea typeface="+mn-lt"/>
                <a:cs typeface="+mn-lt"/>
              </a:rPr>
              <a:t>Most LLMs do well with a </a:t>
            </a:r>
            <a:r>
              <a:rPr lang="en-GB" b="1" u="sng" dirty="0">
                <a:solidFill>
                  <a:srgbClr val="F2AA84"/>
                </a:solidFill>
                <a:ea typeface="+mn-lt"/>
                <a:cs typeface="+mn-lt"/>
              </a:rPr>
              <a:t>walkthrough.</a:t>
            </a:r>
            <a:endParaRPr lang="en-GB" b="1" u="sng" dirty="0">
              <a:solidFill>
                <a:srgbClr val="F2AA84"/>
              </a:solidFill>
            </a:endParaRPr>
          </a:p>
          <a:p>
            <a:pPr marL="0" indent="0">
              <a:buNone/>
            </a:pPr>
            <a:endParaRPr lang="en-GB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dirty="0">
                <a:ea typeface="+mn-lt"/>
                <a:cs typeface="+mn-lt"/>
              </a:rPr>
              <a:t>For GPT-4, more complex workflows yielded better results.</a:t>
            </a:r>
            <a:endParaRPr lang="en-GB" dirty="0"/>
          </a:p>
          <a:p>
            <a:pPr marL="0" indent="0">
              <a:buNone/>
            </a:pPr>
            <a:endParaRPr lang="en-GB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dirty="0">
                <a:ea typeface="+mn-lt"/>
                <a:cs typeface="+mn-lt"/>
              </a:rPr>
              <a:t>GPT-5 is a much more efficient door-opener and zombie-shooter than GPT-4. </a:t>
            </a:r>
          </a:p>
          <a:p>
            <a:r>
              <a:rPr lang="en-GB" dirty="0">
                <a:ea typeface="+mn-lt"/>
                <a:cs typeface="+mn-lt"/>
              </a:rPr>
              <a:t>Its main problem was </a:t>
            </a:r>
            <a:r>
              <a:rPr lang="en-GB" b="1" u="sng" dirty="0">
                <a:solidFill>
                  <a:srgbClr val="F2AA84"/>
                </a:solidFill>
                <a:ea typeface="+mn-lt"/>
                <a:cs typeface="+mn-lt"/>
              </a:rPr>
              <a:t>planning long-term, and object positionality.</a:t>
            </a:r>
          </a:p>
          <a:p>
            <a:r>
              <a:rPr lang="en-GB" dirty="0">
                <a:ea typeface="+mn-lt"/>
                <a:cs typeface="+mn-lt"/>
              </a:rPr>
              <a:t>It was better in simple call schemes, </a:t>
            </a:r>
            <a:r>
              <a:rPr lang="en-GB" b="1" dirty="0">
                <a:ea typeface="+mn-lt"/>
                <a:cs typeface="+mn-lt"/>
              </a:rPr>
              <a:t>not full agentic workflows</a:t>
            </a:r>
            <a:endParaRPr lang="en-GB" b="1" dirty="0"/>
          </a:p>
          <a:p>
            <a:pPr marL="0" indent="0">
              <a:buNone/>
            </a:pPr>
            <a:endParaRPr lang="en-GB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dirty="0">
                <a:solidFill>
                  <a:srgbClr val="04195C"/>
                </a:solidFill>
                <a:ea typeface="+mn-lt"/>
                <a:cs typeface="+mn-lt"/>
              </a:rPr>
              <a:t>Still, the GPT models were pretty good at </a:t>
            </a:r>
            <a:r>
              <a:rPr lang="en-GB" b="1" i="1" dirty="0">
                <a:solidFill>
                  <a:srgbClr val="04195C"/>
                </a:solidFill>
                <a:ea typeface="+mn-lt"/>
                <a:cs typeface="+mn-lt"/>
              </a:rPr>
              <a:t>ad hoc decisions</a:t>
            </a:r>
            <a:r>
              <a:rPr lang="en-GB" dirty="0">
                <a:solidFill>
                  <a:srgbClr val="04195C"/>
                </a:solidFill>
                <a:ea typeface="+mn-lt"/>
                <a:cs typeface="+mn-lt"/>
              </a:rPr>
              <a:t>. </a:t>
            </a:r>
            <a:endParaRPr lang="en-GB" dirty="0">
              <a:solidFill>
                <a:srgbClr val="0419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11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2010D0-1413-B795-10A5-BB0E3B0C67AB}"/>
              </a:ext>
            </a:extLst>
          </p:cNvPr>
          <p:cNvSpPr/>
          <p:nvPr/>
        </p:nvSpPr>
        <p:spPr>
          <a:xfrm>
            <a:off x="607217" y="414332"/>
            <a:ext cx="10472737" cy="1185863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296331-FDFF-9A78-1521-1FE7B417E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GPT-4: Planner only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35BA7-B84A-DBB5-5B09-BE481DD1D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312" y="1825625"/>
            <a:ext cx="313848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Observe:</a:t>
            </a:r>
          </a:p>
          <a:p>
            <a:pPr marL="0" indent="0">
              <a:buNone/>
            </a:pPr>
            <a:endParaRPr lang="en-GB" b="1" dirty="0"/>
          </a:p>
          <a:p>
            <a:r>
              <a:rPr lang="en-GB" dirty="0"/>
              <a:t>Disorientation</a:t>
            </a:r>
          </a:p>
          <a:p>
            <a:r>
              <a:rPr lang="en-GB" dirty="0"/>
              <a:t>Shooting unnecessarily shootable things.</a:t>
            </a:r>
          </a:p>
          <a:p>
            <a:r>
              <a:rPr lang="en-GB" dirty="0"/>
              <a:t>Wall hugging</a:t>
            </a:r>
          </a:p>
        </p:txBody>
      </p:sp>
      <p:pic>
        <p:nvPicPr>
          <p:cNvPr id="4" name="Picture 3" descr="DOOM&#10;&#10;AI-generated content may be incorrect.">
            <a:extLst>
              <a:ext uri="{FF2B5EF4-FFF2-40B4-BE49-F238E27FC236}">
                <a16:creationId xmlns:a16="http://schemas.microsoft.com/office/drawing/2014/main" id="{21B312DC-6F0C-DF65-A162-B91B73E4D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591" y="1825625"/>
            <a:ext cx="696782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81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BC73D5-153F-AEA7-DD84-271F0EDEF059}"/>
              </a:ext>
            </a:extLst>
          </p:cNvPr>
          <p:cNvSpPr/>
          <p:nvPr/>
        </p:nvSpPr>
        <p:spPr>
          <a:xfrm>
            <a:off x="607217" y="414332"/>
            <a:ext cx="10472737" cy="1185863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F053A-1854-2619-91B8-6DDF8CDFF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GPT-4: k-level experts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9025D-76D7-039A-F88F-2F256B165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5300" y="1825625"/>
            <a:ext cx="3238500" cy="4351338"/>
          </a:xfrm>
        </p:spPr>
        <p:txBody>
          <a:bodyPr>
            <a:normAutofit/>
          </a:bodyPr>
          <a:lstStyle/>
          <a:p>
            <a:r>
              <a:rPr lang="en-GB" dirty="0"/>
              <a:t>Ok-</a:t>
            </a:r>
            <a:r>
              <a:rPr lang="en-GB" dirty="0" err="1"/>
              <a:t>ish</a:t>
            </a:r>
            <a:r>
              <a:rPr lang="en-GB" dirty="0"/>
              <a:t> map traversal skills</a:t>
            </a:r>
          </a:p>
          <a:p>
            <a:r>
              <a:rPr lang="en-GB" dirty="0"/>
              <a:t>Stuck in corners and randomly shooting things</a:t>
            </a:r>
          </a:p>
          <a:p>
            <a:r>
              <a:rPr lang="en-GB" dirty="0"/>
              <a:t>Peekaboo and swimming in acid problems</a:t>
            </a:r>
          </a:p>
          <a:p>
            <a:r>
              <a:rPr lang="en-GB" dirty="0"/>
              <a:t>Reaction skills are good</a:t>
            </a:r>
          </a:p>
        </p:txBody>
      </p:sp>
      <p:pic>
        <p:nvPicPr>
          <p:cNvPr id="4" name="Picture 3" descr="QUIT GAME&#10;&#10;AI-generated content may be incorrect.">
            <a:extLst>
              <a:ext uri="{FF2B5EF4-FFF2-40B4-BE49-F238E27FC236}">
                <a16:creationId xmlns:a16="http://schemas.microsoft.com/office/drawing/2014/main" id="{8D6DCA7E-6285-2D23-5681-CBEB1D8B4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4"/>
            <a:ext cx="7057390" cy="441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93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140353-26BD-4470-CAE9-89018B679322}"/>
              </a:ext>
            </a:extLst>
          </p:cNvPr>
          <p:cNvSpPr/>
          <p:nvPr/>
        </p:nvSpPr>
        <p:spPr>
          <a:xfrm>
            <a:off x="607217" y="414332"/>
            <a:ext cx="10472737" cy="1185863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AEA507-637B-6CF1-9FD6-02443342D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Agentic Workflows are Better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41798-7111-3842-F09E-6E56E535A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6676" y="1871166"/>
            <a:ext cx="4243387" cy="4686800"/>
          </a:xfrm>
        </p:spPr>
        <p:txBody>
          <a:bodyPr>
            <a:normAutofit/>
          </a:bodyPr>
          <a:lstStyle/>
          <a:p>
            <a:r>
              <a:rPr lang="en-GB" dirty="0"/>
              <a:t>The naïve prompt could not leave the first room</a:t>
            </a:r>
          </a:p>
          <a:p>
            <a:r>
              <a:rPr lang="en-GB" dirty="0"/>
              <a:t>The walkthrough prompt got stuck often.</a:t>
            </a:r>
          </a:p>
          <a:p>
            <a:r>
              <a:rPr lang="en-GB" dirty="0"/>
              <a:t>The planning prompt and almost finished the map. </a:t>
            </a:r>
          </a:p>
          <a:p>
            <a:r>
              <a:rPr lang="en-GB" dirty="0"/>
              <a:t>K-levels consistently reached room C, though died by stepping on acid.</a:t>
            </a:r>
          </a:p>
        </p:txBody>
      </p:sp>
      <p:pic>
        <p:nvPicPr>
          <p:cNvPr id="5" name="Picture 4" descr="K,&#10;&#10;AI-generated content may be incorrect.">
            <a:extLst>
              <a:ext uri="{FF2B5EF4-FFF2-40B4-BE49-F238E27FC236}">
                <a16:creationId xmlns:a16="http://schemas.microsoft.com/office/drawing/2014/main" id="{BBA7F957-0EC2-4F61-94ED-0C81CA752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8" y="1835448"/>
            <a:ext cx="7021467" cy="435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00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5E7A72E-974E-E6F0-BCA9-0BEB1C7605BA}"/>
              </a:ext>
            </a:extLst>
          </p:cNvPr>
          <p:cNvSpPr/>
          <p:nvPr/>
        </p:nvSpPr>
        <p:spPr>
          <a:xfrm>
            <a:off x="607217" y="414332"/>
            <a:ext cx="10472737" cy="1185863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8601D3-10BF-A57F-EA6B-B93DD4E0E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GPT-5 (Vision-Agent)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8D306-0C61-AFAD-E746-3D5979300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3856" y="1825625"/>
            <a:ext cx="3359944" cy="4351338"/>
          </a:xfrm>
        </p:spPr>
        <p:txBody>
          <a:bodyPr>
            <a:normAutofit/>
          </a:bodyPr>
          <a:lstStyle/>
          <a:p>
            <a:r>
              <a:rPr lang="en-GB" dirty="0"/>
              <a:t>Better than a naïve prompt </a:t>
            </a:r>
            <a:r>
              <a:rPr lang="en-GB" i="1" dirty="0"/>
              <a:t>and </a:t>
            </a:r>
            <a:r>
              <a:rPr lang="en-GB" dirty="0"/>
              <a:t>k-levels/planners.</a:t>
            </a:r>
          </a:p>
          <a:p>
            <a:r>
              <a:rPr lang="en-GB" dirty="0"/>
              <a:t>It made it to the end… but it ran out of bullets </a:t>
            </a:r>
            <a:r>
              <a:rPr lang="en-US" dirty="0"/>
              <a:t>☹️</a:t>
            </a:r>
          </a:p>
          <a:p>
            <a:r>
              <a:rPr lang="en-US" dirty="0"/>
              <a:t>Observe its navigational/planning skills (backtracking!)</a:t>
            </a:r>
            <a:endParaRPr lang="en-GB" dirty="0"/>
          </a:p>
        </p:txBody>
      </p:sp>
      <p:pic>
        <p:nvPicPr>
          <p:cNvPr id="4" name="Picture 3" descr="The Dungeon Master&#10;&#10;AI-generated content may be incorrect.">
            <a:extLst>
              <a:ext uri="{FF2B5EF4-FFF2-40B4-BE49-F238E27FC236}">
                <a16:creationId xmlns:a16="http://schemas.microsoft.com/office/drawing/2014/main" id="{4D16D8D2-E015-F791-4CB4-4F0DCB373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825624"/>
            <a:ext cx="6962139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19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C6FFC4-4546-656F-2AF7-097FCBC69EB8}"/>
              </a:ext>
            </a:extLst>
          </p:cNvPr>
          <p:cNvSpPr/>
          <p:nvPr/>
        </p:nvSpPr>
        <p:spPr>
          <a:xfrm>
            <a:off x="607217" y="414332"/>
            <a:ext cx="10472737" cy="1185863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63AACE-2C77-CDF1-C45F-F6D851F14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A8A81-B582-428B-48AD-AD6EE17AB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5294" y="1825625"/>
            <a:ext cx="3288506" cy="4351338"/>
          </a:xfrm>
        </p:spPr>
        <p:txBody>
          <a:bodyPr/>
          <a:lstStyle/>
          <a:p>
            <a:r>
              <a:rPr lang="en-GB" dirty="0"/>
              <a:t>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7ADB81-6020-308B-ACC5-0EB5E40BB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825624"/>
            <a:ext cx="6962139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37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CB82C1-D250-C613-6375-D6608F54007B}"/>
              </a:ext>
            </a:extLst>
          </p:cNvPr>
          <p:cNvSpPr/>
          <p:nvPr/>
        </p:nvSpPr>
        <p:spPr>
          <a:xfrm>
            <a:off x="653648" y="2486024"/>
            <a:ext cx="10370344" cy="84296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1DAAD2-50E4-04EB-A47A-63268C84B18A}"/>
              </a:ext>
            </a:extLst>
          </p:cNvPr>
          <p:cNvSpPr/>
          <p:nvPr/>
        </p:nvSpPr>
        <p:spPr>
          <a:xfrm>
            <a:off x="607217" y="414332"/>
            <a:ext cx="10472737" cy="1185863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04471E-5EEA-6F4B-46B4-3DFABA314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The Good Stuff: Reasoning and Learning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CE2AB-75D1-64B7-D6A4-248AE10C3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457" y="1825625"/>
            <a:ext cx="10515600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>
                <a:ea typeface="+mn-lt"/>
                <a:cs typeface="+mn-lt"/>
              </a:rPr>
              <a:t>LLMs are </a:t>
            </a:r>
            <a:r>
              <a:rPr lang="en-GB" b="1" i="1" dirty="0">
                <a:solidFill>
                  <a:srgbClr val="F2AA84"/>
                </a:solidFill>
                <a:ea typeface="+mn-lt"/>
                <a:cs typeface="+mn-lt"/>
              </a:rPr>
              <a:t>very good</a:t>
            </a:r>
            <a:r>
              <a:rPr lang="en-GB" dirty="0">
                <a:ea typeface="+mn-lt"/>
                <a:cs typeface="+mn-lt"/>
              </a:rPr>
              <a:t> at giving the impression that they are intelligent.</a:t>
            </a:r>
            <a:endParaRPr lang="en-GB" dirty="0"/>
          </a:p>
          <a:p>
            <a:pPr marL="0" indent="0">
              <a:buNone/>
            </a:pPr>
            <a:endParaRPr lang="en-GB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dirty="0">
                <a:solidFill>
                  <a:srgbClr val="04195C"/>
                </a:solidFill>
                <a:ea typeface="+mn-lt"/>
                <a:cs typeface="+mn-lt"/>
              </a:rPr>
              <a:t>Still, there are </a:t>
            </a:r>
            <a:r>
              <a:rPr lang="en-GB" b="1" u="sng" dirty="0">
                <a:solidFill>
                  <a:srgbClr val="04195C"/>
                </a:solidFill>
                <a:ea typeface="+mn-lt"/>
                <a:cs typeface="+mn-lt"/>
              </a:rPr>
              <a:t>truly interesting</a:t>
            </a:r>
            <a:r>
              <a:rPr lang="en-GB" dirty="0">
                <a:solidFill>
                  <a:srgbClr val="04195C"/>
                </a:solidFill>
                <a:ea typeface="+mn-lt"/>
                <a:cs typeface="+mn-lt"/>
              </a:rPr>
              <a:t> things LLMs can do by interpreting strings and returning strings.</a:t>
            </a:r>
            <a:endParaRPr lang="en-GB" dirty="0">
              <a:solidFill>
                <a:srgbClr val="04195C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ea typeface="+mn-lt"/>
                <a:cs typeface="+mn-lt"/>
              </a:rPr>
              <a:t>For this, we need negative results (bear with me):</a:t>
            </a:r>
            <a:endParaRPr lang="en-GB" dirty="0"/>
          </a:p>
          <a:p>
            <a:endParaRPr lang="en-GB" dirty="0"/>
          </a:p>
          <a:p>
            <a:r>
              <a:rPr lang="en-GB" dirty="0">
                <a:ea typeface="+mn-lt"/>
                <a:cs typeface="+mn-lt"/>
              </a:rPr>
              <a:t>LLMs (still, as of GPT-5) </a:t>
            </a:r>
            <a:r>
              <a:rPr lang="en-GB" b="1" dirty="0">
                <a:solidFill>
                  <a:srgbClr val="F2AA84"/>
                </a:solidFill>
                <a:ea typeface="+mn-lt"/>
                <a:cs typeface="+mn-lt"/>
              </a:rPr>
              <a:t>lack object permanence</a:t>
            </a:r>
            <a:r>
              <a:rPr lang="en-GB" dirty="0">
                <a:ea typeface="+mn-lt"/>
                <a:cs typeface="+mn-lt"/>
              </a:rPr>
              <a:t>. </a:t>
            </a:r>
            <a:endParaRPr lang="en-GB" dirty="0"/>
          </a:p>
          <a:p>
            <a:pPr lvl="1"/>
            <a:r>
              <a:rPr lang="en-GB" dirty="0">
                <a:ea typeface="+mn-lt"/>
                <a:cs typeface="+mn-lt"/>
              </a:rPr>
              <a:t>For example, LLMs see a zombie on the screen, and fire at it. </a:t>
            </a:r>
            <a:endParaRPr lang="en-GB" dirty="0"/>
          </a:p>
          <a:p>
            <a:pPr lvl="1"/>
            <a:r>
              <a:rPr lang="en-GB" dirty="0">
                <a:ea typeface="+mn-lt"/>
                <a:cs typeface="+mn-lt"/>
              </a:rPr>
              <a:t>GPT-4 forgets about the zombie and just keeps going (and gets shot)</a:t>
            </a:r>
            <a:endParaRPr lang="en-GB" dirty="0"/>
          </a:p>
          <a:p>
            <a:pPr lvl="1"/>
            <a:r>
              <a:rPr lang="en-GB" dirty="0">
                <a:ea typeface="+mn-lt"/>
                <a:cs typeface="+mn-lt"/>
              </a:rPr>
              <a:t>GPT-5 had the same problem.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8783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B22BB9-2D25-AB36-8C10-1B202E381022}"/>
              </a:ext>
            </a:extLst>
          </p:cNvPr>
          <p:cNvSpPr/>
          <p:nvPr/>
        </p:nvSpPr>
        <p:spPr>
          <a:xfrm>
            <a:off x="838200" y="5064918"/>
            <a:ext cx="10370344" cy="84296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3B139-39B7-FD53-87D3-DE989D982F6D}"/>
              </a:ext>
            </a:extLst>
          </p:cNvPr>
          <p:cNvSpPr/>
          <p:nvPr/>
        </p:nvSpPr>
        <p:spPr>
          <a:xfrm>
            <a:off x="607217" y="414332"/>
            <a:ext cx="10472737" cy="1185863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563F90-A93A-08E0-50B2-7A032867B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Good Stuff: Reasoning and Learning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2AEFC-A7E1-226F-5C46-DB63398B1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The same goes for</a:t>
            </a:r>
            <a:r>
              <a:rPr lang="en-GB" b="1" dirty="0">
                <a:solidFill>
                  <a:srgbClr val="F2AA84"/>
                </a:solidFill>
              </a:rPr>
              <a:t> spatial orientation</a:t>
            </a:r>
            <a:r>
              <a:rPr lang="en-GB" dirty="0"/>
              <a:t> and some degree of </a:t>
            </a:r>
            <a:r>
              <a:rPr lang="en-GB" b="1" dirty="0">
                <a:solidFill>
                  <a:srgbClr val="F2AA84"/>
                </a:solidFill>
              </a:rPr>
              <a:t>causal reasoning</a:t>
            </a:r>
            <a:r>
              <a:rPr lang="en-GB" dirty="0"/>
              <a:t>.</a:t>
            </a:r>
          </a:p>
          <a:p>
            <a:r>
              <a:rPr lang="en-GB" dirty="0"/>
              <a:t>This was common on long/deep reasoning contexts. </a:t>
            </a:r>
          </a:p>
          <a:p>
            <a:r>
              <a:rPr lang="en-GB" dirty="0"/>
              <a:t>So its reasoning is </a:t>
            </a:r>
            <a:r>
              <a:rPr lang="en-GB" b="1" dirty="0"/>
              <a:t>only effective in short/shallow contexts (</a:t>
            </a:r>
            <a:r>
              <a:rPr lang="en-GB" dirty="0"/>
              <a:t>a few frames).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LLM </a:t>
            </a:r>
            <a:r>
              <a:rPr lang="en-GB" b="1" dirty="0">
                <a:solidFill>
                  <a:srgbClr val="F2AA84"/>
                </a:solidFill>
              </a:rPr>
              <a:t>reasoning explanations are flawed</a:t>
            </a:r>
            <a:r>
              <a:rPr lang="en-GB" dirty="0"/>
              <a:t>.</a:t>
            </a:r>
          </a:p>
          <a:p>
            <a:r>
              <a:rPr lang="en-GB" dirty="0"/>
              <a:t>Their rationales were often spurious</a:t>
            </a:r>
          </a:p>
          <a:p>
            <a:r>
              <a:rPr lang="en-GB" dirty="0"/>
              <a:t>The vision outputs were good.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rgbClr val="04195C"/>
                </a:solidFill>
              </a:rPr>
              <a:t>It is in-context </a:t>
            </a:r>
            <a:r>
              <a:rPr lang="en-GB" b="1" dirty="0">
                <a:solidFill>
                  <a:srgbClr val="04195C"/>
                </a:solidFill>
              </a:rPr>
              <a:t>judgement through language</a:t>
            </a:r>
            <a:r>
              <a:rPr lang="en-GB" dirty="0">
                <a:solidFill>
                  <a:srgbClr val="04195C"/>
                </a:solidFill>
              </a:rPr>
              <a:t>, not visual identification, </a:t>
            </a:r>
            <a:r>
              <a:rPr lang="en-GB" b="1" dirty="0">
                <a:solidFill>
                  <a:srgbClr val="04195C"/>
                </a:solidFill>
              </a:rPr>
              <a:t>which is the problem </a:t>
            </a:r>
            <a:r>
              <a:rPr lang="en-GB" dirty="0">
                <a:solidFill>
                  <a:srgbClr val="04195C"/>
                </a:solidFill>
              </a:rPr>
              <a:t>here.</a:t>
            </a:r>
          </a:p>
        </p:txBody>
      </p:sp>
    </p:spTree>
    <p:extLst>
      <p:ext uri="{BB962C8B-B14F-4D97-AF65-F5344CB8AC3E}">
        <p14:creationId xmlns:p14="http://schemas.microsoft.com/office/powerpoint/2010/main" val="484140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0D0BBE-DF89-EFEF-C1AD-D13E1B65F5A0}"/>
              </a:ext>
            </a:extLst>
          </p:cNvPr>
          <p:cNvSpPr/>
          <p:nvPr/>
        </p:nvSpPr>
        <p:spPr>
          <a:xfrm>
            <a:off x="831056" y="4693458"/>
            <a:ext cx="10370344" cy="84296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DAC9DB-0B8E-6045-8A55-82B63783C4B6}"/>
              </a:ext>
            </a:extLst>
          </p:cNvPr>
          <p:cNvSpPr/>
          <p:nvPr/>
        </p:nvSpPr>
        <p:spPr>
          <a:xfrm>
            <a:off x="607217" y="414332"/>
            <a:ext cx="10472737" cy="1185863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8B4575-79F4-545B-633B-A979ACC05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CB76C-2688-E03A-C222-310C09AAE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dirty="0">
                <a:ea typeface="+mn-lt"/>
                <a:cs typeface="+mn-lt"/>
              </a:rPr>
              <a:t>Closed-source models weren’t great, but finetuning could help.</a:t>
            </a:r>
          </a:p>
          <a:p>
            <a:r>
              <a:rPr lang="en-GB" sz="2400" dirty="0"/>
              <a:t>From a cognitive perspective, that’s not as interesting as </a:t>
            </a:r>
            <a:r>
              <a:rPr lang="en-GB" sz="2400" b="1" u="sng" dirty="0">
                <a:solidFill>
                  <a:srgbClr val="F2AA84"/>
                </a:solidFill>
              </a:rPr>
              <a:t>what they could do without being asked!</a:t>
            </a:r>
          </a:p>
          <a:p>
            <a:pPr marL="0" indent="0">
              <a:buNone/>
            </a:pPr>
            <a:endParaRPr lang="en-GB" sz="24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sz="2400" dirty="0"/>
              <a:t>It’s </a:t>
            </a:r>
            <a:r>
              <a:rPr lang="en-GB" sz="2400" b="1" u="sng" dirty="0">
                <a:solidFill>
                  <a:srgbClr val="F2AA84"/>
                </a:solidFill>
              </a:rPr>
              <a:t>absolutely remarkable</a:t>
            </a:r>
            <a:r>
              <a:rPr lang="en-GB" sz="2400" dirty="0"/>
              <a:t> that GPT-4 was not trained to play Doom, and still managed to get all the way to the last room (once).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>
                <a:solidFill>
                  <a:srgbClr val="04195C"/>
                </a:solidFill>
              </a:rPr>
              <a:t>This suggests </a:t>
            </a:r>
            <a:r>
              <a:rPr lang="en-GB" sz="2400" b="1" dirty="0">
                <a:solidFill>
                  <a:srgbClr val="04195C"/>
                </a:solidFill>
              </a:rPr>
              <a:t>some learning and understanding capabilities</a:t>
            </a:r>
            <a:r>
              <a:rPr lang="en-GB" sz="2400" dirty="0">
                <a:solidFill>
                  <a:srgbClr val="04195C"/>
                </a:solidFill>
              </a:rPr>
              <a:t>, although they aren’t robust</a:t>
            </a:r>
          </a:p>
          <a:p>
            <a:pPr marL="0" indent="0">
              <a:buNone/>
            </a:pPr>
            <a:endParaRPr lang="en-GB" sz="2400" dirty="0">
              <a:ea typeface="+mn-lt"/>
              <a:cs typeface="+mn-lt"/>
            </a:endParaRPr>
          </a:p>
          <a:p>
            <a:pPr marL="0" indent="0">
              <a:buNone/>
            </a:pPr>
            <a:endParaRPr lang="en-GB" sz="2400" dirty="0">
              <a:ea typeface="+mn-lt"/>
              <a:cs typeface="+mn-lt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29EF1E7-EF11-4788-0C25-227EA4EBE02A}"/>
              </a:ext>
            </a:extLst>
          </p:cNvPr>
          <p:cNvSpPr txBox="1">
            <a:spLocks/>
          </p:cNvSpPr>
          <p:nvPr/>
        </p:nvSpPr>
        <p:spPr>
          <a:xfrm>
            <a:off x="76866" y="5959987"/>
            <a:ext cx="11660316" cy="898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100" i="1" dirty="0"/>
              <a:t>De Wynter, Adrian. Is In-Context Learning </a:t>
            </a:r>
            <a:r>
              <a:rPr lang="en-GB" sz="1100" i="1" dirty="0" err="1"/>
              <a:t>Learning</a:t>
            </a:r>
            <a:r>
              <a:rPr lang="en-GB" sz="1100" i="1" dirty="0"/>
              <a:t>? ICLR (2026)</a:t>
            </a:r>
          </a:p>
          <a:p>
            <a:pPr marL="0" indent="0">
              <a:buNone/>
            </a:pPr>
            <a:r>
              <a:rPr lang="en-GB" sz="1100" i="1" dirty="0"/>
              <a:t>De Wynter, Adrian, and Yuan, </a:t>
            </a:r>
            <a:r>
              <a:rPr lang="en-GB" sz="1100" i="1" dirty="0" err="1"/>
              <a:t>Tangming</a:t>
            </a:r>
            <a:r>
              <a:rPr lang="en-GB" sz="1100" i="1" dirty="0"/>
              <a:t>. The Thin Line Between Persuasion and Understanding in LLMs. Findings of the ACL 2026</a:t>
            </a:r>
          </a:p>
          <a:p>
            <a:pPr marL="0" indent="0">
              <a:buNone/>
            </a:pPr>
            <a:r>
              <a:rPr lang="en-GB" sz="1100" i="1" dirty="0"/>
              <a:t>Zhou, </a:t>
            </a:r>
            <a:r>
              <a:rPr lang="en-GB" sz="1100" i="1" dirty="0" err="1"/>
              <a:t>Yufa</a:t>
            </a:r>
            <a:r>
              <a:rPr lang="en-GB" sz="1100" i="1" dirty="0"/>
              <a:t>, et al. The Geometry of Reasoning: Flowing Logics in Representation Space. ICLR (2026)</a:t>
            </a:r>
          </a:p>
        </p:txBody>
      </p:sp>
    </p:spTree>
    <p:extLst>
      <p:ext uri="{BB962C8B-B14F-4D97-AF65-F5344CB8AC3E}">
        <p14:creationId xmlns:p14="http://schemas.microsoft.com/office/powerpoint/2010/main" val="3156532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2D7B7-B8BC-B5C2-706D-EDC5AE272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99B7E54-801F-16D2-3240-8B225400F6B1}"/>
              </a:ext>
            </a:extLst>
          </p:cNvPr>
          <p:cNvSpPr/>
          <p:nvPr/>
        </p:nvSpPr>
        <p:spPr>
          <a:xfrm>
            <a:off x="-1" y="1"/>
            <a:ext cx="12192001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B3E2F4-CB06-46B5-72A0-0C7ACF0496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976" r="-1" b="11622"/>
          <a:stretch>
            <a:fillRect/>
          </a:stretch>
        </p:blipFill>
        <p:spPr>
          <a:xfrm>
            <a:off x="44016" y="7150"/>
            <a:ext cx="12188930" cy="6857990"/>
          </a:xfrm>
          <a:prstGeom prst="rect">
            <a:avLst/>
          </a:prstGeom>
        </p:spPr>
      </p:pic>
      <p:pic>
        <p:nvPicPr>
          <p:cNvPr id="6" name="Picture 5" descr="Doom Logo, symbol, meaning, history, PNG, brand">
            <a:extLst>
              <a:ext uri="{FF2B5EF4-FFF2-40B4-BE49-F238E27FC236}">
                <a16:creationId xmlns:a16="http://schemas.microsoft.com/office/drawing/2014/main" id="{6B443BC3-0E90-9888-EABB-29A526AE6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552" y="3440249"/>
            <a:ext cx="4503002" cy="25329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30C2B2-5C04-513E-6E66-E442A98761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8576" y="472280"/>
            <a:ext cx="12188929" cy="3063240"/>
          </a:xfrm>
        </p:spPr>
        <p:txBody>
          <a:bodyPr>
            <a:normAutofit/>
          </a:bodyPr>
          <a:lstStyle/>
          <a:p>
            <a:r>
              <a:rPr lang="en-GB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GPT-4 (and 5!) Run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904BE6-26C9-0039-2461-486CA8DBFB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259" y="6249650"/>
            <a:ext cx="9144000" cy="1536192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Adrian de Wynter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9AA4170-A498-2D4D-DB07-8DD65366BF04}"/>
              </a:ext>
            </a:extLst>
          </p:cNvPr>
          <p:cNvSpPr txBox="1">
            <a:spLocks/>
          </p:cNvSpPr>
          <p:nvPr/>
        </p:nvSpPr>
        <p:spPr>
          <a:xfrm>
            <a:off x="4479467" y="4373212"/>
            <a:ext cx="6857323" cy="1536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2248EC-C7F7-F8E2-49E5-1CB87F68C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057" y="4309429"/>
            <a:ext cx="581027" cy="58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74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C1E5ED9-07E6-BCF2-E924-779E0D36B940}"/>
              </a:ext>
            </a:extLst>
          </p:cNvPr>
          <p:cNvSpPr/>
          <p:nvPr/>
        </p:nvSpPr>
        <p:spPr>
          <a:xfrm>
            <a:off x="607217" y="414332"/>
            <a:ext cx="10472737" cy="1185863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DF9B44-6087-748E-FC02-86CF1B726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ECFA9-03E0-4F67-BEE2-2564E22B1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I’d encourage us to not get all </a:t>
            </a:r>
            <a:r>
              <a:rPr lang="en-GB" sz="2400" dirty="0" err="1"/>
              <a:t>schadenfreudy</a:t>
            </a:r>
            <a:r>
              <a:rPr lang="en-GB" sz="2400" dirty="0"/>
              <a:t> OR excited on their capabilities, and evaluate them instead as </a:t>
            </a:r>
            <a:r>
              <a:rPr lang="en-GB" sz="2400" b="1" dirty="0">
                <a:solidFill>
                  <a:srgbClr val="F2AA84"/>
                </a:solidFill>
              </a:rPr>
              <a:t>something new.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‘Something new’ doesn’t mean they’ll take over the world or be sentient, though.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example, It is quite obvious that </a:t>
            </a:r>
            <a:r>
              <a:rPr lang="en-GB" sz="2400" b="1" dirty="0">
                <a:solidFill>
                  <a:srgbClr val="F2AA84"/>
                </a:solidFill>
              </a:rPr>
              <a:t>LLMs aren’t meeting existing claims</a:t>
            </a:r>
            <a:r>
              <a:rPr lang="en-GB" sz="2400" dirty="0">
                <a:solidFill>
                  <a:srgbClr val="F2AA84"/>
                </a:solidFill>
              </a:rPr>
              <a:t> </a:t>
            </a:r>
            <a:r>
              <a:rPr lang="en-GB" sz="2400" dirty="0"/>
              <a:t>in terms of capabilities and safety.</a:t>
            </a:r>
          </a:p>
          <a:p>
            <a:r>
              <a:rPr lang="en-GB" sz="2400" dirty="0"/>
              <a:t>Their misuse has real, physical consequences and we should account for them.</a:t>
            </a:r>
          </a:p>
        </p:txBody>
      </p:sp>
    </p:spTree>
    <p:extLst>
      <p:ext uri="{BB962C8B-B14F-4D97-AF65-F5344CB8AC3E}">
        <p14:creationId xmlns:p14="http://schemas.microsoft.com/office/powerpoint/2010/main" val="1791289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32FFB-06C3-2FD7-BC17-F319488DD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20406B7-4E72-7443-9CD4-4D84F02A1D12}"/>
              </a:ext>
            </a:extLst>
          </p:cNvPr>
          <p:cNvSpPr/>
          <p:nvPr/>
        </p:nvSpPr>
        <p:spPr>
          <a:xfrm>
            <a:off x="607217" y="414332"/>
            <a:ext cx="10472737" cy="1185863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161EF0-FEF6-946F-52A9-982C4BE9F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5E013-3E4C-85E7-9E35-16F84DB8D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GB" sz="2000" b="1" i="1" dirty="0">
                <a:solidFill>
                  <a:srgbClr val="F2AA84"/>
                </a:solidFill>
              </a:rPr>
              <a:t>Can LLMs really reason better with short contexts (a few frames)? Why?</a:t>
            </a:r>
          </a:p>
          <a:p>
            <a:r>
              <a:rPr lang="en-GB" sz="2000" dirty="0"/>
              <a:t>Experiments with longer contexts showed that performance dropped as I extended their context window.</a:t>
            </a:r>
          </a:p>
          <a:p>
            <a:r>
              <a:rPr lang="en-GB" sz="2000" dirty="0"/>
              <a:t>It might be a (still) lost-in-the-middle problem, but why? Recency bias should work here.</a:t>
            </a:r>
          </a:p>
          <a:p>
            <a:pPr marL="0" indent="0">
              <a:buNone/>
            </a:pPr>
            <a:r>
              <a:rPr lang="en-GB" sz="2000" b="1" i="1" dirty="0">
                <a:solidFill>
                  <a:srgbClr val="04195C"/>
                </a:solidFill>
              </a:rPr>
              <a:t>Would encoding temporal information explicitly improve reasoning capabilities in dynamic environments?</a:t>
            </a:r>
          </a:p>
          <a:p>
            <a:r>
              <a:rPr lang="en-GB" sz="2000" dirty="0">
                <a:solidFill>
                  <a:srgbClr val="04195C"/>
                </a:solidFill>
              </a:rPr>
              <a:t>Try this with a video model or a foundation world model.</a:t>
            </a:r>
          </a:p>
          <a:p>
            <a:pPr marL="0" indent="0">
              <a:buNone/>
            </a:pPr>
            <a:r>
              <a:rPr lang="en-GB" sz="2000" b="1" i="1" dirty="0">
                <a:solidFill>
                  <a:srgbClr val="04195C"/>
                </a:solidFill>
              </a:rPr>
              <a:t>Is the reason why some agentic workflows behave better in some models than others tied to the LLM’s finetuning?</a:t>
            </a:r>
          </a:p>
          <a:p>
            <a:r>
              <a:rPr lang="en-GB" sz="2000" dirty="0">
                <a:solidFill>
                  <a:srgbClr val="04195C"/>
                </a:solidFill>
              </a:rPr>
              <a:t>Why is it that older LLMs do better in logically more effective workflows? </a:t>
            </a:r>
          </a:p>
          <a:p>
            <a:r>
              <a:rPr lang="en-GB" sz="2000" dirty="0">
                <a:solidFill>
                  <a:srgbClr val="04195C"/>
                </a:solidFill>
              </a:rPr>
              <a:t>Does it have to do with cheating benchmarks?</a:t>
            </a:r>
          </a:p>
          <a:p>
            <a:pPr marL="0" indent="0">
              <a:buNone/>
            </a:pPr>
            <a:r>
              <a:rPr lang="en-GB" sz="2000" b="1" i="1" dirty="0">
                <a:solidFill>
                  <a:srgbClr val="04195C"/>
                </a:solidFill>
              </a:rPr>
              <a:t>Suppose you fine-tune an FPS LLM. To which extent these skills transfer?</a:t>
            </a:r>
          </a:p>
          <a:p>
            <a:r>
              <a:rPr lang="en-GB" sz="2000" dirty="0">
                <a:solidFill>
                  <a:srgbClr val="04195C"/>
                </a:solidFill>
              </a:rPr>
              <a:t>Follow up: which methods improve </a:t>
            </a:r>
            <a:r>
              <a:rPr lang="en-GB" sz="2000" dirty="0" err="1">
                <a:solidFill>
                  <a:srgbClr val="04195C"/>
                </a:solidFill>
              </a:rPr>
              <a:t>transferrability</a:t>
            </a:r>
            <a:r>
              <a:rPr lang="en-GB" sz="2000" dirty="0">
                <a:solidFill>
                  <a:srgbClr val="04195C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10561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D1910-A223-8F58-C437-A05F411B6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C145F0-BF5E-BB9D-F9CE-BCD2051D0C07}"/>
              </a:ext>
            </a:extLst>
          </p:cNvPr>
          <p:cNvSpPr/>
          <p:nvPr/>
        </p:nvSpPr>
        <p:spPr>
          <a:xfrm>
            <a:off x="607217" y="414332"/>
            <a:ext cx="10472737" cy="1185863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C4A0D2-AA98-C131-B3E2-A7597E520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DA929-95F8-C85A-B909-83564DC7A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GB" sz="2000" b="1" i="1" dirty="0">
                <a:solidFill>
                  <a:srgbClr val="F2AA84"/>
                </a:solidFill>
              </a:rPr>
              <a:t>Can LLMs really reason better with short contexts (a few frames)? Why?</a:t>
            </a:r>
          </a:p>
          <a:p>
            <a:r>
              <a:rPr lang="en-GB" sz="2000" dirty="0"/>
              <a:t>Experiments with longer contexts showed that performance dropped as I extended their context window.</a:t>
            </a:r>
          </a:p>
          <a:p>
            <a:r>
              <a:rPr lang="en-GB" sz="2000" dirty="0"/>
              <a:t>It might be a (still) lost-in-the-middle problem, but why? Recency bias should work here.</a:t>
            </a:r>
          </a:p>
          <a:p>
            <a:pPr marL="0" indent="0">
              <a:buNone/>
            </a:pPr>
            <a:r>
              <a:rPr lang="en-GB" sz="2000" b="1" i="1" dirty="0">
                <a:solidFill>
                  <a:srgbClr val="F2AA84"/>
                </a:solidFill>
              </a:rPr>
              <a:t>Would encoding temporal information explicitly improve reasoning capabilities in dynamic environments?</a:t>
            </a:r>
          </a:p>
          <a:p>
            <a:r>
              <a:rPr lang="en-GB" sz="2000" dirty="0"/>
              <a:t>Try this with a video model or a foundation world model.</a:t>
            </a:r>
          </a:p>
          <a:p>
            <a:pPr marL="0" indent="0">
              <a:buNone/>
            </a:pPr>
            <a:r>
              <a:rPr lang="en-GB" sz="2000" b="1" i="1" dirty="0">
                <a:solidFill>
                  <a:srgbClr val="04195C"/>
                </a:solidFill>
              </a:rPr>
              <a:t>Is the reason why some agentic workflows behave better in some models than others tied to the LLM’s finetuning?</a:t>
            </a:r>
          </a:p>
          <a:p>
            <a:r>
              <a:rPr lang="en-GB" sz="2000" dirty="0">
                <a:solidFill>
                  <a:srgbClr val="04195C"/>
                </a:solidFill>
              </a:rPr>
              <a:t>Why is it that older LLMs do better in logically more effective workflows? </a:t>
            </a:r>
          </a:p>
          <a:p>
            <a:r>
              <a:rPr lang="en-GB" sz="2000" dirty="0">
                <a:solidFill>
                  <a:srgbClr val="04195C"/>
                </a:solidFill>
              </a:rPr>
              <a:t>Does it have to do with cheating benchmarks?</a:t>
            </a:r>
          </a:p>
          <a:p>
            <a:pPr marL="0" indent="0">
              <a:buNone/>
            </a:pPr>
            <a:r>
              <a:rPr lang="en-GB" sz="2000" b="1" i="1" dirty="0">
                <a:solidFill>
                  <a:srgbClr val="04195C"/>
                </a:solidFill>
              </a:rPr>
              <a:t>Suppose you fine-tune an FPS LLM. To which extent these skills transfer?</a:t>
            </a:r>
          </a:p>
          <a:p>
            <a:r>
              <a:rPr lang="en-GB" sz="2000" dirty="0">
                <a:solidFill>
                  <a:srgbClr val="04195C"/>
                </a:solidFill>
              </a:rPr>
              <a:t>Follow up: which methods improve </a:t>
            </a:r>
            <a:r>
              <a:rPr lang="en-GB" sz="2000" dirty="0" err="1">
                <a:solidFill>
                  <a:srgbClr val="04195C"/>
                </a:solidFill>
              </a:rPr>
              <a:t>transferrability</a:t>
            </a:r>
            <a:r>
              <a:rPr lang="en-GB" sz="2000" dirty="0">
                <a:solidFill>
                  <a:srgbClr val="04195C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09587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CFA43-ABD6-A69F-7427-1B8FE0EE8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318CFAE-78C6-1A43-2C88-39A6367CE409}"/>
              </a:ext>
            </a:extLst>
          </p:cNvPr>
          <p:cNvSpPr/>
          <p:nvPr/>
        </p:nvSpPr>
        <p:spPr>
          <a:xfrm>
            <a:off x="607217" y="414332"/>
            <a:ext cx="10472737" cy="1185863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E254B1-01A8-3B4B-B471-DF8477CB0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9602-EA66-931D-E1EE-3B861F10D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GB" sz="2000" b="1" i="1" dirty="0">
                <a:solidFill>
                  <a:srgbClr val="F2AA84"/>
                </a:solidFill>
              </a:rPr>
              <a:t>Can LLMs really reason better with short contexts (a few frames)? Why?</a:t>
            </a:r>
          </a:p>
          <a:p>
            <a:r>
              <a:rPr lang="en-GB" sz="2000" dirty="0"/>
              <a:t>Experiments with longer contexts showed that performance dropped as I extended their context window.</a:t>
            </a:r>
          </a:p>
          <a:p>
            <a:r>
              <a:rPr lang="en-GB" sz="2000" dirty="0"/>
              <a:t>It might be a (still) lost-in-the-middle problem, but why? Recency bias should work here.</a:t>
            </a:r>
          </a:p>
          <a:p>
            <a:pPr marL="0" indent="0">
              <a:buNone/>
            </a:pPr>
            <a:r>
              <a:rPr lang="en-GB" sz="2000" b="1" i="1" dirty="0">
                <a:solidFill>
                  <a:srgbClr val="F2AA84"/>
                </a:solidFill>
              </a:rPr>
              <a:t>Would encoding temporal information explicitly improve reasoning capabilities in dynamic environments?</a:t>
            </a:r>
          </a:p>
          <a:p>
            <a:r>
              <a:rPr lang="en-GB" sz="2000" dirty="0"/>
              <a:t>Try this with a video model or a foundation world model.</a:t>
            </a:r>
          </a:p>
          <a:p>
            <a:pPr marL="0" indent="0">
              <a:buNone/>
            </a:pPr>
            <a:r>
              <a:rPr lang="en-GB" sz="2000" b="1" i="1" dirty="0">
                <a:solidFill>
                  <a:srgbClr val="F2AA84"/>
                </a:solidFill>
              </a:rPr>
              <a:t>Is the reason why some agentic workflows behave better in some models than others tied to the LLM’s finetuning?</a:t>
            </a:r>
          </a:p>
          <a:p>
            <a:r>
              <a:rPr lang="en-GB" sz="2000" dirty="0"/>
              <a:t>Why is it that older LLMs do better in logically more effective workflows? </a:t>
            </a:r>
          </a:p>
          <a:p>
            <a:r>
              <a:rPr lang="en-GB" sz="2000" dirty="0"/>
              <a:t>Does it have to do with cheating benchmarks?</a:t>
            </a:r>
          </a:p>
          <a:p>
            <a:pPr marL="0" indent="0">
              <a:buNone/>
            </a:pPr>
            <a:r>
              <a:rPr lang="en-GB" sz="2000" b="1" i="1" dirty="0">
                <a:solidFill>
                  <a:srgbClr val="04195C"/>
                </a:solidFill>
              </a:rPr>
              <a:t>Suppose you fine-tune an FPS LLM. To which extent these skills transfer?</a:t>
            </a:r>
          </a:p>
          <a:p>
            <a:r>
              <a:rPr lang="en-GB" sz="2000" dirty="0">
                <a:solidFill>
                  <a:srgbClr val="04195C"/>
                </a:solidFill>
              </a:rPr>
              <a:t>Follow up: which methods improve </a:t>
            </a:r>
            <a:r>
              <a:rPr lang="en-GB" sz="2000" dirty="0" err="1">
                <a:solidFill>
                  <a:srgbClr val="04195C"/>
                </a:solidFill>
              </a:rPr>
              <a:t>transferrability</a:t>
            </a:r>
            <a:r>
              <a:rPr lang="en-GB" sz="2000" dirty="0">
                <a:solidFill>
                  <a:srgbClr val="04195C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957925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7DC6FA-EC06-DD1D-999A-C26348440806}"/>
              </a:ext>
            </a:extLst>
          </p:cNvPr>
          <p:cNvSpPr/>
          <p:nvPr/>
        </p:nvSpPr>
        <p:spPr>
          <a:xfrm>
            <a:off x="607217" y="414332"/>
            <a:ext cx="10472737" cy="1185863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C2977-A5A0-A482-9D08-64B4F2AF7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10E95-3C37-FE6C-355D-81A8F84772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GB" sz="2000" b="1" i="1" dirty="0">
                <a:solidFill>
                  <a:srgbClr val="F2AA84"/>
                </a:solidFill>
              </a:rPr>
              <a:t>Can LLMs really reason better with short contexts (a few frames)? Why?</a:t>
            </a:r>
          </a:p>
          <a:p>
            <a:r>
              <a:rPr lang="en-GB" sz="2000" dirty="0"/>
              <a:t>Experiments with longer contexts showed that performance dropped as I extended their context window.</a:t>
            </a:r>
          </a:p>
          <a:p>
            <a:r>
              <a:rPr lang="en-GB" sz="2000" dirty="0"/>
              <a:t>It might be a (still) lost-in-the-middle problem, but why? Recency bias should work here.</a:t>
            </a:r>
          </a:p>
          <a:p>
            <a:pPr marL="0" indent="0">
              <a:buNone/>
            </a:pPr>
            <a:r>
              <a:rPr lang="en-GB" sz="2000" b="1" i="1" dirty="0">
                <a:solidFill>
                  <a:srgbClr val="F2AA84"/>
                </a:solidFill>
              </a:rPr>
              <a:t>Would encoding temporal information explicitly improve reasoning capabilities in dynamic environments?</a:t>
            </a:r>
          </a:p>
          <a:p>
            <a:r>
              <a:rPr lang="en-GB" sz="2000" dirty="0"/>
              <a:t>Try this with a video model or a foundation world model.</a:t>
            </a:r>
          </a:p>
          <a:p>
            <a:pPr marL="0" indent="0">
              <a:buNone/>
            </a:pPr>
            <a:r>
              <a:rPr lang="en-GB" sz="2000" b="1" i="1" dirty="0">
                <a:solidFill>
                  <a:srgbClr val="F2AA84"/>
                </a:solidFill>
              </a:rPr>
              <a:t>Is the reason why some agentic workflows behave better in some models than others tied to the LLM’s finetuning?</a:t>
            </a:r>
          </a:p>
          <a:p>
            <a:r>
              <a:rPr lang="en-GB" sz="2000" dirty="0"/>
              <a:t>Why is it that older LLMs do better in logically more effective workflows? </a:t>
            </a:r>
          </a:p>
          <a:p>
            <a:r>
              <a:rPr lang="en-GB" sz="2000" dirty="0"/>
              <a:t>Does it have to do with cheating benchmarks?</a:t>
            </a:r>
          </a:p>
          <a:p>
            <a:pPr marL="0" indent="0">
              <a:buNone/>
            </a:pPr>
            <a:r>
              <a:rPr lang="en-GB" sz="2000" b="1" i="1" dirty="0">
                <a:solidFill>
                  <a:srgbClr val="F2AA84"/>
                </a:solidFill>
              </a:rPr>
              <a:t>Suppose you fine-tune an FPS LLM. To which extent these skills transfer?</a:t>
            </a:r>
          </a:p>
          <a:p>
            <a:r>
              <a:rPr lang="en-GB" sz="2000" dirty="0"/>
              <a:t>Follow up: which methods improve </a:t>
            </a:r>
            <a:r>
              <a:rPr lang="en-GB" sz="2000" dirty="0" err="1"/>
              <a:t>transferrability</a:t>
            </a:r>
            <a:r>
              <a:rPr lang="en-GB" sz="2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566447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04DCDC8-6F62-4227-E7D3-AD84EF4A951F}"/>
              </a:ext>
            </a:extLst>
          </p:cNvPr>
          <p:cNvSpPr/>
          <p:nvPr/>
        </p:nvSpPr>
        <p:spPr>
          <a:xfrm>
            <a:off x="838200" y="4800600"/>
            <a:ext cx="9948863" cy="92154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41BBDC-8F7A-94D5-EF53-6CFFB07580EA}"/>
              </a:ext>
            </a:extLst>
          </p:cNvPr>
          <p:cNvSpPr/>
          <p:nvPr/>
        </p:nvSpPr>
        <p:spPr>
          <a:xfrm>
            <a:off x="607217" y="414332"/>
            <a:ext cx="10472737" cy="1185863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BF72AA-8A33-9CE9-1F69-771DC601B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Getting Serious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51E61-0A54-B45A-2091-0AE43EEC1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Any self-respecting AI scientist should have </a:t>
            </a:r>
            <a:r>
              <a:rPr lang="en-GB" b="1" dirty="0">
                <a:solidFill>
                  <a:srgbClr val="F2AA84"/>
                </a:solidFill>
              </a:rPr>
              <a:t>safety and ethics</a:t>
            </a:r>
            <a:r>
              <a:rPr lang="en-GB" dirty="0"/>
              <a:t> in mind. If they don’t, who will?</a:t>
            </a:r>
          </a:p>
          <a:p>
            <a:r>
              <a:rPr lang="en-GB" dirty="0"/>
              <a:t>It is worrisome how easy it was for me to:</a:t>
            </a:r>
          </a:p>
          <a:p>
            <a:pPr lvl="1"/>
            <a:r>
              <a:rPr lang="en-GB" dirty="0"/>
              <a:t>write code to get the model to shoot something; and </a:t>
            </a:r>
          </a:p>
          <a:p>
            <a:pPr lvl="1"/>
            <a:r>
              <a:rPr lang="en-GB" dirty="0"/>
              <a:t>for the model to shoot something without second-guessing the instructions.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rgbClr val="04195C"/>
                </a:solidFill>
              </a:rPr>
              <a:t>The real danger of AI is not it becoming sentient and turning into Skynet. </a:t>
            </a:r>
            <a:r>
              <a:rPr lang="en-GB" b="1" dirty="0">
                <a:solidFill>
                  <a:srgbClr val="04195C"/>
                </a:solidFill>
              </a:rPr>
              <a:t>It is AI blindly doing </a:t>
            </a:r>
            <a:r>
              <a:rPr lang="en-GB" b="1" i="1" u="sng" dirty="0">
                <a:solidFill>
                  <a:srgbClr val="04195C"/>
                </a:solidFill>
              </a:rPr>
              <a:t>exactly</a:t>
            </a:r>
            <a:r>
              <a:rPr lang="en-GB" b="1" dirty="0">
                <a:solidFill>
                  <a:srgbClr val="04195C"/>
                </a:solidFill>
              </a:rPr>
              <a:t> what it was asked to do</a:t>
            </a:r>
            <a:r>
              <a:rPr lang="en-GB" dirty="0">
                <a:solidFill>
                  <a:srgbClr val="04195C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775268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ientist is so engrossed in their research that they neglect to consider the ethical implications of their actions.&#10;&#10;AI-generated content may be incorrect.">
            <a:extLst>
              <a:ext uri="{FF2B5EF4-FFF2-40B4-BE49-F238E27FC236}">
                <a16:creationId xmlns:a16="http://schemas.microsoft.com/office/drawing/2014/main" id="{35F92A4A-31D4-A67C-02BF-7E0E4A486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31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34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7A041-ADD5-7AB5-3569-16A607E94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ientist is so engrossed in their research that they neglect to consider the ethical implications of their actions.&#10;&#10;AI-generated content may be incorrect.">
            <a:extLst>
              <a:ext uri="{FF2B5EF4-FFF2-40B4-BE49-F238E27FC236}">
                <a16:creationId xmlns:a16="http://schemas.microsoft.com/office/drawing/2014/main" id="{D72D8762-713B-42AF-0D53-586793079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31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575111-833A-1B01-C22A-1ACC0AFAA48B}"/>
              </a:ext>
            </a:extLst>
          </p:cNvPr>
          <p:cNvSpPr txBox="1"/>
          <p:nvPr/>
        </p:nvSpPr>
        <p:spPr>
          <a:xfrm>
            <a:off x="85725" y="132874"/>
            <a:ext cx="5179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</a:t>
            </a:r>
            <a:r>
              <a:rPr lang="en-GB" dirty="0">
                <a:hlinkClick r:id="rId3"/>
              </a:rPr>
              <a:t>full video</a:t>
            </a:r>
            <a:r>
              <a:rPr lang="en-GB" dirty="0"/>
              <a:t> is </a:t>
            </a:r>
            <a:r>
              <a:rPr lang="en-US" dirty="0"/>
              <a:t>🔥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5419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8DF3-AAAA-52BF-09E1-8CCFB5BE5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A5488-F8FC-2960-FAFC-CAF71680D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GB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GB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tool reflects the values of its creators.</a:t>
            </a:r>
          </a:p>
          <a:p>
            <a:pPr marL="0" indent="0" algn="ctr">
              <a:buNone/>
            </a:pPr>
            <a:endParaRPr lang="en-GB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GB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are your values?</a:t>
            </a:r>
          </a:p>
          <a:p>
            <a:pPr algn="ctr"/>
            <a:endParaRPr lang="en-GB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5355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56419F-DC17-8F60-6A5D-4DEBF1F64A14}"/>
              </a:ext>
            </a:extLst>
          </p:cNvPr>
          <p:cNvSpPr/>
          <p:nvPr/>
        </p:nvSpPr>
        <p:spPr>
          <a:xfrm>
            <a:off x="821531" y="814387"/>
            <a:ext cx="10472737" cy="1185863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DBBB4-2CD9-06BA-7933-97C0A4A63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7256"/>
            <a:ext cx="10515600" cy="492627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Today we’ll go over an </a:t>
            </a:r>
            <a:r>
              <a:rPr lang="en-GB" sz="3600" b="1" dirty="0">
                <a:ln>
                  <a:solidFill>
                    <a:schemeClr val="accent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updated</a:t>
            </a:r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 version of </a:t>
            </a:r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Will GPT-4 Run DOOM?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lt"/>
              <a:cs typeface="+mn-lt"/>
            </a:endParaRPr>
          </a:p>
          <a:p>
            <a:pPr marL="0" indent="0">
              <a:buNone/>
            </a:pPr>
            <a:endParaRPr lang="en-GB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i="1" dirty="0">
                <a:solidFill>
                  <a:schemeClr val="accent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We (or rather, you) will learn:</a:t>
            </a:r>
          </a:p>
          <a:p>
            <a:pPr marL="0" indent="0">
              <a:buNone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ea typeface="+mn-lt"/>
                <a:cs typeface="+mn-lt"/>
              </a:rPr>
              <a:t>Whether GPT-4 can </a:t>
            </a:r>
            <a:r>
              <a:rPr lang="en-GB" b="1" dirty="0">
                <a:ea typeface="+mn-lt"/>
                <a:cs typeface="+mn-lt"/>
              </a:rPr>
              <a:t>run</a:t>
            </a:r>
            <a:r>
              <a:rPr lang="en-GB" dirty="0">
                <a:ea typeface="+mn-lt"/>
                <a:cs typeface="+mn-lt"/>
              </a:rPr>
              <a:t> DOOM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ea typeface="+mn-lt"/>
                <a:cs typeface="+mn-lt"/>
              </a:rPr>
              <a:t>Whether GPT-4/5 and Phi-4 can </a:t>
            </a:r>
            <a:r>
              <a:rPr lang="en-GB" b="1" dirty="0">
                <a:ea typeface="+mn-lt"/>
                <a:cs typeface="+mn-lt"/>
              </a:rPr>
              <a:t>play</a:t>
            </a:r>
            <a:r>
              <a:rPr lang="en-GB" dirty="0">
                <a:ea typeface="+mn-lt"/>
                <a:cs typeface="+mn-lt"/>
              </a:rPr>
              <a:t> DOOM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ea typeface="+mn-lt"/>
                <a:cs typeface="+mn-lt"/>
              </a:rPr>
              <a:t>Why is this useful in (contemporary) research proper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ea typeface="+mn-lt"/>
                <a:cs typeface="+mn-lt"/>
              </a:rPr>
              <a:t>Ethical implications and follow-ups for research</a:t>
            </a:r>
            <a:endParaRPr lang="en-GB" baseline="300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5A2B846-B846-ADC7-D6FA-67899DB35981}"/>
              </a:ext>
            </a:extLst>
          </p:cNvPr>
          <p:cNvSpPr txBox="1">
            <a:spLocks/>
          </p:cNvSpPr>
          <p:nvPr/>
        </p:nvSpPr>
        <p:spPr>
          <a:xfrm>
            <a:off x="98296" y="6492537"/>
            <a:ext cx="9144000" cy="1536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i="1" dirty="0"/>
              <a:t>De Wynter, Adrian. Will GPT-4 Run DOOM? IEEE Transactions on Games (2024)</a:t>
            </a:r>
          </a:p>
        </p:txBody>
      </p:sp>
    </p:spTree>
    <p:extLst>
      <p:ext uri="{BB962C8B-B14F-4D97-AF65-F5344CB8AC3E}">
        <p14:creationId xmlns:p14="http://schemas.microsoft.com/office/powerpoint/2010/main" val="3193827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A38D2-DD72-007A-EC32-DDA4B1591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E6B5B4D-BE56-7E05-651C-9E0CE60AF8AD}"/>
              </a:ext>
            </a:extLst>
          </p:cNvPr>
          <p:cNvSpPr/>
          <p:nvPr/>
        </p:nvSpPr>
        <p:spPr>
          <a:xfrm>
            <a:off x="607217" y="414332"/>
            <a:ext cx="10472737" cy="1185863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4BFC27-0130-3DF8-A495-BC13FD2C8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are we doing this?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C470D-3539-7070-CF7A-10D183003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We will make the case that LLMs playing videogames is an </a:t>
            </a:r>
            <a:r>
              <a:rPr lang="en-GB" sz="2400" i="1" dirty="0"/>
              <a:t>excellent </a:t>
            </a:r>
            <a:r>
              <a:rPr lang="en-GB" sz="2400" dirty="0"/>
              <a:t>benchmark of their cognitive capabilities:</a:t>
            </a:r>
          </a:p>
          <a:p>
            <a:r>
              <a:rPr lang="en-GB" sz="2400" dirty="0"/>
              <a:t>Reasoning (spatial, visual)</a:t>
            </a:r>
          </a:p>
          <a:p>
            <a:r>
              <a:rPr lang="en-GB" sz="2400" dirty="0"/>
              <a:t>Planning (long horizon, short-term)</a:t>
            </a:r>
          </a:p>
          <a:p>
            <a:r>
              <a:rPr lang="en-GB" sz="2400" dirty="0"/>
              <a:t>Truthfulness (hallucinations, spurious steps)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Research has shown that:</a:t>
            </a:r>
            <a:endParaRPr lang="en-US" sz="8800" dirty="0"/>
          </a:p>
          <a:p>
            <a:r>
              <a:rPr lang="en-GB" sz="2400" dirty="0"/>
              <a:t>LLMs do present </a:t>
            </a:r>
            <a:r>
              <a:rPr lang="en-GB" sz="2400" i="1" dirty="0"/>
              <a:t>proper </a:t>
            </a:r>
            <a:r>
              <a:rPr lang="en-GB" sz="2400" dirty="0"/>
              <a:t>in-context learning capabilities (they just forget at the next call)</a:t>
            </a:r>
          </a:p>
          <a:p>
            <a:r>
              <a:rPr lang="en-GB" sz="2400" dirty="0"/>
              <a:t>LLM understanding is quite shallow. They seem like they know what they are talking about, but when measuring their understanding in a formal way, they fail.</a:t>
            </a:r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17951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69852-32A1-E6E7-8054-9CC4761C2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12692C-E8F4-9561-071F-09710CB8F651}"/>
              </a:ext>
            </a:extLst>
          </p:cNvPr>
          <p:cNvSpPr/>
          <p:nvPr/>
        </p:nvSpPr>
        <p:spPr>
          <a:xfrm>
            <a:off x="607217" y="414332"/>
            <a:ext cx="10472737" cy="1185863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0510A-BDA3-A581-965F-47CBA2EAA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why DOOM?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F64D7-5A25-2DC8-5017-8C0A22465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Because it has been shown to run on various things: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0822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C90FA-AE1D-CB30-DE35-09E381AA8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5092D10-F45A-7D5D-336D-B9A5AD1B107D}"/>
              </a:ext>
            </a:extLst>
          </p:cNvPr>
          <p:cNvSpPr/>
          <p:nvPr/>
        </p:nvSpPr>
        <p:spPr>
          <a:xfrm>
            <a:off x="607217" y="414332"/>
            <a:ext cx="10472737" cy="1185863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DC08C8-711B-A729-FF31-420D0F3CF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why DOOM?</a:t>
            </a:r>
          </a:p>
        </p:txBody>
      </p:sp>
      <p:pic>
        <p:nvPicPr>
          <p:cNvPr id="4" name="Picture 3" descr="Doom">
            <a:extLst>
              <a:ext uri="{FF2B5EF4-FFF2-40B4-BE49-F238E27FC236}">
                <a16:creationId xmlns:a16="http://schemas.microsoft.com/office/drawing/2014/main" id="{9CE67757-CACD-4A6B-CC5B-0DDFBD995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91" y="2443956"/>
            <a:ext cx="6437966" cy="362135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A74D225-EF6A-30FA-7F2B-BB1FB1BA69A4}"/>
              </a:ext>
            </a:extLst>
          </p:cNvPr>
          <p:cNvSpPr txBox="1">
            <a:spLocks/>
          </p:cNvSpPr>
          <p:nvPr/>
        </p:nvSpPr>
        <p:spPr>
          <a:xfrm>
            <a:off x="7265194" y="2262711"/>
            <a:ext cx="4088606" cy="3621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Notepad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6E50D86-0B72-0A8D-E621-D8898FCCA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6687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C31FC7-201E-EA98-01FA-1ECE4F5F3A8B}"/>
              </a:ext>
            </a:extLst>
          </p:cNvPr>
          <p:cNvSpPr/>
          <p:nvPr/>
        </p:nvSpPr>
        <p:spPr>
          <a:xfrm>
            <a:off x="607217" y="414332"/>
            <a:ext cx="10472737" cy="1185863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1EB922-EDBF-9C32-476F-012606DC0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why DOOM?</a:t>
            </a:r>
          </a:p>
        </p:txBody>
      </p:sp>
      <p:pic>
        <p:nvPicPr>
          <p:cNvPr id="6" name="Picture 5" descr="The image shows a hand holding a TI-84 Plus calculator, with a row of calculators and a tablet nearby.&#10;&#10;AI-generated content may be incorrect.">
            <a:extLst>
              <a:ext uri="{FF2B5EF4-FFF2-40B4-BE49-F238E27FC236}">
                <a16:creationId xmlns:a16="http://schemas.microsoft.com/office/drawing/2014/main" id="{A4819068-17E2-4EE8-F88A-E905AB4DB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18" y="2575837"/>
            <a:ext cx="5753726" cy="35748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C39C817-381B-A1EF-F3CA-D132797CCEB8}"/>
              </a:ext>
            </a:extLst>
          </p:cNvPr>
          <p:cNvSpPr txBox="1">
            <a:spLocks/>
          </p:cNvSpPr>
          <p:nvPr/>
        </p:nvSpPr>
        <p:spPr>
          <a:xfrm>
            <a:off x="7265194" y="2262711"/>
            <a:ext cx="4088606" cy="3621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A TI-84 powered by potatoes.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09DE83F9-C3C9-3FA5-F2C0-06386B6B8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7989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85B87-B312-7AE6-C37A-1F3093425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9AEEB04-4816-A199-4EC9-3B870B603544}"/>
              </a:ext>
            </a:extLst>
          </p:cNvPr>
          <p:cNvSpPr/>
          <p:nvPr/>
        </p:nvSpPr>
        <p:spPr>
          <a:xfrm>
            <a:off x="607217" y="414332"/>
            <a:ext cx="10472737" cy="1185863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C0E44B-7140-8EB3-3AB3-ABD3B6C9C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why DOOM?</a:t>
            </a:r>
          </a:p>
        </p:txBody>
      </p:sp>
      <p:pic>
        <p:nvPicPr>
          <p:cNvPr id="8" name="Picture 7" descr="The image shows a green camera device mounted on a laboratory table, connected to a computer, with a video feed displaying a darkened scene.&#10;&#10;AI-generated content may be incorrect.">
            <a:extLst>
              <a:ext uri="{FF2B5EF4-FFF2-40B4-BE49-F238E27FC236}">
                <a16:creationId xmlns:a16="http://schemas.microsoft.com/office/drawing/2014/main" id="{D2191AA5-3B85-7552-64EF-DD5D2AAD0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78831"/>
            <a:ext cx="6321243" cy="3805236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286ACAC-5947-E373-1102-D31809328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B9A7BA-E287-51DE-138D-DD9E33A92BDE}"/>
              </a:ext>
            </a:extLst>
          </p:cNvPr>
          <p:cNvSpPr txBox="1">
            <a:spLocks/>
          </p:cNvSpPr>
          <p:nvPr/>
        </p:nvSpPr>
        <p:spPr>
          <a:xfrm>
            <a:off x="7265194" y="2262711"/>
            <a:ext cx="4088606" cy="3621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Human neurons</a:t>
            </a:r>
          </a:p>
        </p:txBody>
      </p:sp>
    </p:spTree>
    <p:extLst>
      <p:ext uri="{BB962C8B-B14F-4D97-AF65-F5344CB8AC3E}">
        <p14:creationId xmlns:p14="http://schemas.microsoft.com/office/powerpoint/2010/main" val="1442614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9">
      <a:dk1>
        <a:srgbClr val="04195C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3041</TotalTime>
  <Words>2099</Words>
  <Application>Microsoft Office PowerPoint</Application>
  <PresentationFormat>Widescreen</PresentationFormat>
  <Paragraphs>237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Aptos</vt:lpstr>
      <vt:lpstr>Aptos Display</vt:lpstr>
      <vt:lpstr>Arial</vt:lpstr>
      <vt:lpstr>Office Theme</vt:lpstr>
      <vt:lpstr>PowerPoint Presentation</vt:lpstr>
      <vt:lpstr>Will GPT-4 (and 5!) Run</vt:lpstr>
      <vt:lpstr>Will GPT-4 (and 5!) Run</vt:lpstr>
      <vt:lpstr>PowerPoint Presentation</vt:lpstr>
      <vt:lpstr>Why are we doing this?</vt:lpstr>
      <vt:lpstr>But why DOOM?</vt:lpstr>
      <vt:lpstr>But why DOOM?</vt:lpstr>
      <vt:lpstr>But why DOOM?</vt:lpstr>
      <vt:lpstr>But why DOOM?</vt:lpstr>
      <vt:lpstr>But why DOOM?</vt:lpstr>
      <vt:lpstr>TL;DR</vt:lpstr>
      <vt:lpstr>TL;DR (more)</vt:lpstr>
      <vt:lpstr>TL;DR (more)</vt:lpstr>
      <vt:lpstr>TL;DR (more)</vt:lpstr>
      <vt:lpstr>Will GPT-4 Run DOOM?</vt:lpstr>
      <vt:lpstr>No. </vt:lpstr>
      <vt:lpstr>No. </vt:lpstr>
      <vt:lpstr>Will GPT-4 Run DOOM?</vt:lpstr>
      <vt:lpstr>Will GPT-4 Play DOOM?</vt:lpstr>
      <vt:lpstr>Will GPT-4 Play DOOM?</vt:lpstr>
      <vt:lpstr>Results</vt:lpstr>
      <vt:lpstr>GPT-4: Planner only</vt:lpstr>
      <vt:lpstr>GPT-4: k-level experts</vt:lpstr>
      <vt:lpstr>Agentic Workflows are Better</vt:lpstr>
      <vt:lpstr>GPT-5 (Vision-Agent)</vt:lpstr>
      <vt:lpstr>Phi-4</vt:lpstr>
      <vt:lpstr>The Good Stuff: Reasoning and Learning</vt:lpstr>
      <vt:lpstr>The Good Stuff: Reasoning and Learning</vt:lpstr>
      <vt:lpstr>However!</vt:lpstr>
      <vt:lpstr>However!</vt:lpstr>
      <vt:lpstr>Open Questions</vt:lpstr>
      <vt:lpstr>Open Questions</vt:lpstr>
      <vt:lpstr>Open Questions</vt:lpstr>
      <vt:lpstr>Open Questions</vt:lpstr>
      <vt:lpstr>Getting Serious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Adrian de Wynter</dc:creator>
  <cp:lastModifiedBy>Adrian de Wynter</cp:lastModifiedBy>
  <cp:revision>92</cp:revision>
  <dcterms:created xsi:type="dcterms:W3CDTF">2026-04-28T13:34:14Z</dcterms:created>
  <dcterms:modified xsi:type="dcterms:W3CDTF">2026-05-10T00:13:05Z</dcterms:modified>
</cp:coreProperties>
</file>